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Lst>
  <p:notesMasterIdLst>
    <p:notesMasterId r:id="rId28"/>
  </p:notesMasterIdLst>
  <p:sldIdLst>
    <p:sldId id="256" r:id="rId4"/>
    <p:sldId id="257" r:id="rId5"/>
    <p:sldId id="258" r:id="rId6"/>
    <p:sldId id="259" r:id="rId7"/>
    <p:sldId id="260" r:id="rId8"/>
    <p:sldId id="262" r:id="rId9"/>
    <p:sldId id="268" r:id="rId10"/>
    <p:sldId id="269" r:id="rId11"/>
    <p:sldId id="267" r:id="rId12"/>
    <p:sldId id="261" r:id="rId13"/>
    <p:sldId id="270" r:id="rId14"/>
    <p:sldId id="271" r:id="rId15"/>
    <p:sldId id="272" r:id="rId16"/>
    <p:sldId id="265" r:id="rId17"/>
    <p:sldId id="273" r:id="rId18"/>
    <p:sldId id="275" r:id="rId19"/>
    <p:sldId id="274" r:id="rId20"/>
    <p:sldId id="276" r:id="rId21"/>
    <p:sldId id="277" r:id="rId22"/>
    <p:sldId id="266" r:id="rId23"/>
    <p:sldId id="278" r:id="rId24"/>
    <p:sldId id="280" r:id="rId25"/>
    <p:sldId id="279"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59" d="100"/>
          <a:sy n="59" d="100"/>
        </p:scale>
        <p:origin x="96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_rels/data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2E0B3-A8BD-44F1-8BB8-A2340E06EEB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0639A13-E5DA-4D1D-8613-B117DA55A410}">
      <dgm:prSet/>
      <dgm:spPr/>
      <dgm:t>
        <a:bodyPr/>
        <a:lstStyle/>
        <a:p>
          <a:r>
            <a:rPr lang="en-IN" dirty="0"/>
            <a:t>Gastroenterology has evolved rapidly, with continuous advancements in diagnostic and therapeutic approaches replacing older practices.</a:t>
          </a:r>
          <a:endParaRPr lang="en-US" dirty="0"/>
        </a:p>
      </dgm:t>
    </dgm:pt>
    <dgm:pt modelId="{B4DD02EA-AA0B-4B72-A98E-F02957A29F39}" type="parTrans" cxnId="{88928E07-7668-4037-AA1D-2B329ACDDCBE}">
      <dgm:prSet/>
      <dgm:spPr/>
      <dgm:t>
        <a:bodyPr/>
        <a:lstStyle/>
        <a:p>
          <a:endParaRPr lang="en-US"/>
        </a:p>
      </dgm:t>
    </dgm:pt>
    <dgm:pt modelId="{45488A13-9702-4E8E-B62B-131CDB856B98}" type="sibTrans" cxnId="{88928E07-7668-4037-AA1D-2B329ACDDCBE}">
      <dgm:prSet/>
      <dgm:spPr/>
      <dgm:t>
        <a:bodyPr/>
        <a:lstStyle/>
        <a:p>
          <a:endParaRPr lang="en-US"/>
        </a:p>
      </dgm:t>
    </dgm:pt>
    <dgm:pt modelId="{86B9DCF4-3D40-4F21-97CF-6D5D25019830}">
      <dgm:prSet/>
      <dgm:spPr/>
      <dgm:t>
        <a:bodyPr/>
        <a:lstStyle/>
        <a:p>
          <a:r>
            <a:rPr lang="en-IN" dirty="0"/>
            <a:t>Modern gastroenterology integrates advanced diagnostic tools, therapeutic endoscopy, and pharmacological innovations</a:t>
          </a:r>
          <a:endParaRPr lang="en-US" dirty="0"/>
        </a:p>
      </dgm:t>
    </dgm:pt>
    <dgm:pt modelId="{134B7419-D190-4EEF-A4D4-72BFDD0F8AF7}" type="parTrans" cxnId="{1768D9D9-712C-4F8D-87F8-7FCACAAA0AAF}">
      <dgm:prSet/>
      <dgm:spPr/>
      <dgm:t>
        <a:bodyPr/>
        <a:lstStyle/>
        <a:p>
          <a:endParaRPr lang="en-US"/>
        </a:p>
      </dgm:t>
    </dgm:pt>
    <dgm:pt modelId="{D457ED33-67B1-493C-90FE-90ED55DDE2A0}" type="sibTrans" cxnId="{1768D9D9-712C-4F8D-87F8-7FCACAAA0AAF}">
      <dgm:prSet/>
      <dgm:spPr/>
      <dgm:t>
        <a:bodyPr/>
        <a:lstStyle/>
        <a:p>
          <a:endParaRPr lang="en-US"/>
        </a:p>
      </dgm:t>
    </dgm:pt>
    <dgm:pt modelId="{6514AF0A-4757-436E-B925-1E97632929FC}">
      <dgm:prSet/>
      <dgm:spPr/>
      <dgm:t>
        <a:bodyPr/>
        <a:lstStyle/>
        <a:p>
          <a:r>
            <a:rPr lang="en-IN" dirty="0"/>
            <a:t>The integration of artificial intelligence and precision medicine is transforming gastroenterology by enabling more accurate diagnosis, improved decision-making, and personalized patient care.</a:t>
          </a:r>
          <a:endParaRPr lang="en-US" dirty="0"/>
        </a:p>
      </dgm:t>
    </dgm:pt>
    <dgm:pt modelId="{BFACECD9-13B9-469B-B064-D4C46FB71F9B}" type="parTrans" cxnId="{CA22E350-468D-4528-B159-2A9D8DFD2DF1}">
      <dgm:prSet/>
      <dgm:spPr/>
      <dgm:t>
        <a:bodyPr/>
        <a:lstStyle/>
        <a:p>
          <a:endParaRPr lang="en-US"/>
        </a:p>
      </dgm:t>
    </dgm:pt>
    <dgm:pt modelId="{DDB83FB1-B0BE-4566-BE7A-C9848A9E766E}" type="sibTrans" cxnId="{CA22E350-468D-4528-B159-2A9D8DFD2DF1}">
      <dgm:prSet/>
      <dgm:spPr/>
      <dgm:t>
        <a:bodyPr/>
        <a:lstStyle/>
        <a:p>
          <a:endParaRPr lang="en-US"/>
        </a:p>
      </dgm:t>
    </dgm:pt>
    <dgm:pt modelId="{320D3EC5-1BA1-4AF4-99F7-C9E1DDBEC689}" type="pres">
      <dgm:prSet presAssocID="{5692E0B3-A8BD-44F1-8BB8-A2340E06EEB7}" presName="root" presStyleCnt="0">
        <dgm:presLayoutVars>
          <dgm:dir/>
          <dgm:resizeHandles val="exact"/>
        </dgm:presLayoutVars>
      </dgm:prSet>
      <dgm:spPr/>
    </dgm:pt>
    <dgm:pt modelId="{2985D0CA-14AA-42FD-94A1-619F779087D5}" type="pres">
      <dgm:prSet presAssocID="{A0639A13-E5DA-4D1D-8613-B117DA55A410}" presName="compNode" presStyleCnt="0"/>
      <dgm:spPr/>
    </dgm:pt>
    <dgm:pt modelId="{6FE8A1CD-472E-40D2-8C73-21088CDE5769}" type="pres">
      <dgm:prSet presAssocID="{A0639A13-E5DA-4D1D-8613-B117DA55A410}" presName="bgRect" presStyleLbl="bgShp" presStyleIdx="0" presStyleCnt="3"/>
      <dgm:spPr/>
    </dgm:pt>
    <dgm:pt modelId="{5B4B2B56-6CBE-40B3-97CC-D6A27DE1E0C2}" type="pres">
      <dgm:prSet presAssocID="{A0639A13-E5DA-4D1D-8613-B117DA55A41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ospital"/>
        </a:ext>
      </dgm:extLst>
    </dgm:pt>
    <dgm:pt modelId="{28AEAD1A-58B9-4A46-95C9-52967AC12B4D}" type="pres">
      <dgm:prSet presAssocID="{A0639A13-E5DA-4D1D-8613-B117DA55A410}" presName="spaceRect" presStyleCnt="0"/>
      <dgm:spPr/>
    </dgm:pt>
    <dgm:pt modelId="{EE93142E-140B-44F3-A60D-B8FE7D1F0B53}" type="pres">
      <dgm:prSet presAssocID="{A0639A13-E5DA-4D1D-8613-B117DA55A410}" presName="parTx" presStyleLbl="revTx" presStyleIdx="0" presStyleCnt="3">
        <dgm:presLayoutVars>
          <dgm:chMax val="0"/>
          <dgm:chPref val="0"/>
        </dgm:presLayoutVars>
      </dgm:prSet>
      <dgm:spPr/>
    </dgm:pt>
    <dgm:pt modelId="{C556B009-371A-45E4-9F19-61B954639B1B}" type="pres">
      <dgm:prSet presAssocID="{45488A13-9702-4E8E-B62B-131CDB856B98}" presName="sibTrans" presStyleCnt="0"/>
      <dgm:spPr/>
    </dgm:pt>
    <dgm:pt modelId="{E4EC92BA-07E6-43AA-B40B-75C7CAB58D3D}" type="pres">
      <dgm:prSet presAssocID="{86B9DCF4-3D40-4F21-97CF-6D5D25019830}" presName="compNode" presStyleCnt="0"/>
      <dgm:spPr/>
    </dgm:pt>
    <dgm:pt modelId="{BCE73929-AB09-400E-BD17-DE1F96B1B92E}" type="pres">
      <dgm:prSet presAssocID="{86B9DCF4-3D40-4F21-97CF-6D5D25019830}" presName="bgRect" presStyleLbl="bgShp" presStyleIdx="1" presStyleCnt="3"/>
      <dgm:spPr/>
    </dgm:pt>
    <dgm:pt modelId="{EF369EC2-9B15-4C7B-B70D-E77AA9DDCBF5}" type="pres">
      <dgm:prSet presAssocID="{86B9DCF4-3D40-4F21-97CF-6D5D2501983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D68B48D0-207A-41D9-9B3B-21F7A75B6148}" type="pres">
      <dgm:prSet presAssocID="{86B9DCF4-3D40-4F21-97CF-6D5D25019830}" presName="spaceRect" presStyleCnt="0"/>
      <dgm:spPr/>
    </dgm:pt>
    <dgm:pt modelId="{455449DA-F37D-43BB-A1EB-0D0A7A3AFB2A}" type="pres">
      <dgm:prSet presAssocID="{86B9DCF4-3D40-4F21-97CF-6D5D25019830}" presName="parTx" presStyleLbl="revTx" presStyleIdx="1" presStyleCnt="3">
        <dgm:presLayoutVars>
          <dgm:chMax val="0"/>
          <dgm:chPref val="0"/>
        </dgm:presLayoutVars>
      </dgm:prSet>
      <dgm:spPr/>
    </dgm:pt>
    <dgm:pt modelId="{98B02053-8B47-45A0-B778-1AC07295CBB7}" type="pres">
      <dgm:prSet presAssocID="{D457ED33-67B1-493C-90FE-90ED55DDE2A0}" presName="sibTrans" presStyleCnt="0"/>
      <dgm:spPr/>
    </dgm:pt>
    <dgm:pt modelId="{9E62FACC-9453-4626-AB76-F2625201C487}" type="pres">
      <dgm:prSet presAssocID="{6514AF0A-4757-436E-B925-1E97632929FC}" presName="compNode" presStyleCnt="0"/>
      <dgm:spPr/>
    </dgm:pt>
    <dgm:pt modelId="{A37ED9B7-A207-4E29-A10B-80347C6C6D5C}" type="pres">
      <dgm:prSet presAssocID="{6514AF0A-4757-436E-B925-1E97632929FC}" presName="bgRect" presStyleLbl="bgShp" presStyleIdx="2" presStyleCnt="3"/>
      <dgm:spPr/>
    </dgm:pt>
    <dgm:pt modelId="{B0DD4F44-4383-49E4-B078-D2316584A1A3}" type="pres">
      <dgm:prSet presAssocID="{6514AF0A-4757-436E-B925-1E97632929F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tor"/>
        </a:ext>
      </dgm:extLst>
    </dgm:pt>
    <dgm:pt modelId="{5A363EAD-C79C-4F0C-8C3B-92BEC7FA41BF}" type="pres">
      <dgm:prSet presAssocID="{6514AF0A-4757-436E-B925-1E97632929FC}" presName="spaceRect" presStyleCnt="0"/>
      <dgm:spPr/>
    </dgm:pt>
    <dgm:pt modelId="{995C48BB-2733-41CA-A32C-D83E5D1B4E22}" type="pres">
      <dgm:prSet presAssocID="{6514AF0A-4757-436E-B925-1E97632929FC}" presName="parTx" presStyleLbl="revTx" presStyleIdx="2" presStyleCnt="3">
        <dgm:presLayoutVars>
          <dgm:chMax val="0"/>
          <dgm:chPref val="0"/>
        </dgm:presLayoutVars>
      </dgm:prSet>
      <dgm:spPr/>
    </dgm:pt>
  </dgm:ptLst>
  <dgm:cxnLst>
    <dgm:cxn modelId="{88928E07-7668-4037-AA1D-2B329ACDDCBE}" srcId="{5692E0B3-A8BD-44F1-8BB8-A2340E06EEB7}" destId="{A0639A13-E5DA-4D1D-8613-B117DA55A410}" srcOrd="0" destOrd="0" parTransId="{B4DD02EA-AA0B-4B72-A98E-F02957A29F39}" sibTransId="{45488A13-9702-4E8E-B62B-131CDB856B98}"/>
    <dgm:cxn modelId="{CA22E350-468D-4528-B159-2A9D8DFD2DF1}" srcId="{5692E0B3-A8BD-44F1-8BB8-A2340E06EEB7}" destId="{6514AF0A-4757-436E-B925-1E97632929FC}" srcOrd="2" destOrd="0" parTransId="{BFACECD9-13B9-469B-B064-D4C46FB71F9B}" sibTransId="{DDB83FB1-B0BE-4566-BE7A-C9848A9E766E}"/>
    <dgm:cxn modelId="{A5E6F37A-FC73-47BE-8B6F-E405B3937610}" type="presOf" srcId="{86B9DCF4-3D40-4F21-97CF-6D5D25019830}" destId="{455449DA-F37D-43BB-A1EB-0D0A7A3AFB2A}" srcOrd="0" destOrd="0" presId="urn:microsoft.com/office/officeart/2018/2/layout/IconVerticalSolidList"/>
    <dgm:cxn modelId="{CE71079E-8A84-4B1A-9B53-6936C9BD5536}" type="presOf" srcId="{A0639A13-E5DA-4D1D-8613-B117DA55A410}" destId="{EE93142E-140B-44F3-A60D-B8FE7D1F0B53}" srcOrd="0" destOrd="0" presId="urn:microsoft.com/office/officeart/2018/2/layout/IconVerticalSolidList"/>
    <dgm:cxn modelId="{F75449A8-BC83-411C-855A-5CFE1624FCAA}" type="presOf" srcId="{5692E0B3-A8BD-44F1-8BB8-A2340E06EEB7}" destId="{320D3EC5-1BA1-4AF4-99F7-C9E1DDBEC689}" srcOrd="0" destOrd="0" presId="urn:microsoft.com/office/officeart/2018/2/layout/IconVerticalSolidList"/>
    <dgm:cxn modelId="{A8879ABC-70C9-4945-8438-2B6CEA856D70}" type="presOf" srcId="{6514AF0A-4757-436E-B925-1E97632929FC}" destId="{995C48BB-2733-41CA-A32C-D83E5D1B4E22}" srcOrd="0" destOrd="0" presId="urn:microsoft.com/office/officeart/2018/2/layout/IconVerticalSolidList"/>
    <dgm:cxn modelId="{1768D9D9-712C-4F8D-87F8-7FCACAAA0AAF}" srcId="{5692E0B3-A8BD-44F1-8BB8-A2340E06EEB7}" destId="{86B9DCF4-3D40-4F21-97CF-6D5D25019830}" srcOrd="1" destOrd="0" parTransId="{134B7419-D190-4EEF-A4D4-72BFDD0F8AF7}" sibTransId="{D457ED33-67B1-493C-90FE-90ED55DDE2A0}"/>
    <dgm:cxn modelId="{F91B1A99-9BD3-4C20-B620-387899356E5A}" type="presParOf" srcId="{320D3EC5-1BA1-4AF4-99F7-C9E1DDBEC689}" destId="{2985D0CA-14AA-42FD-94A1-619F779087D5}" srcOrd="0" destOrd="0" presId="urn:microsoft.com/office/officeart/2018/2/layout/IconVerticalSolidList"/>
    <dgm:cxn modelId="{09A1941F-E68D-4BBF-8C7A-013920F25AEC}" type="presParOf" srcId="{2985D0CA-14AA-42FD-94A1-619F779087D5}" destId="{6FE8A1CD-472E-40D2-8C73-21088CDE5769}" srcOrd="0" destOrd="0" presId="urn:microsoft.com/office/officeart/2018/2/layout/IconVerticalSolidList"/>
    <dgm:cxn modelId="{56DB2B99-5847-4F38-8BC3-F3C07069289C}" type="presParOf" srcId="{2985D0CA-14AA-42FD-94A1-619F779087D5}" destId="{5B4B2B56-6CBE-40B3-97CC-D6A27DE1E0C2}" srcOrd="1" destOrd="0" presId="urn:microsoft.com/office/officeart/2018/2/layout/IconVerticalSolidList"/>
    <dgm:cxn modelId="{B35585EC-6930-4CE5-A927-6CCE1ECF9033}" type="presParOf" srcId="{2985D0CA-14AA-42FD-94A1-619F779087D5}" destId="{28AEAD1A-58B9-4A46-95C9-52967AC12B4D}" srcOrd="2" destOrd="0" presId="urn:microsoft.com/office/officeart/2018/2/layout/IconVerticalSolidList"/>
    <dgm:cxn modelId="{773DDCA4-8D13-4680-84CC-312D6D5124F9}" type="presParOf" srcId="{2985D0CA-14AA-42FD-94A1-619F779087D5}" destId="{EE93142E-140B-44F3-A60D-B8FE7D1F0B53}" srcOrd="3" destOrd="0" presId="urn:microsoft.com/office/officeart/2018/2/layout/IconVerticalSolidList"/>
    <dgm:cxn modelId="{5368EE4E-A8C4-4551-9251-85E21EF7B608}" type="presParOf" srcId="{320D3EC5-1BA1-4AF4-99F7-C9E1DDBEC689}" destId="{C556B009-371A-45E4-9F19-61B954639B1B}" srcOrd="1" destOrd="0" presId="urn:microsoft.com/office/officeart/2018/2/layout/IconVerticalSolidList"/>
    <dgm:cxn modelId="{83921D37-EF7B-43A4-B7A0-CBB27557752D}" type="presParOf" srcId="{320D3EC5-1BA1-4AF4-99F7-C9E1DDBEC689}" destId="{E4EC92BA-07E6-43AA-B40B-75C7CAB58D3D}" srcOrd="2" destOrd="0" presId="urn:microsoft.com/office/officeart/2018/2/layout/IconVerticalSolidList"/>
    <dgm:cxn modelId="{B85C5C0F-CED3-47F4-BAF7-D7911DFEB9F0}" type="presParOf" srcId="{E4EC92BA-07E6-43AA-B40B-75C7CAB58D3D}" destId="{BCE73929-AB09-400E-BD17-DE1F96B1B92E}" srcOrd="0" destOrd="0" presId="urn:microsoft.com/office/officeart/2018/2/layout/IconVerticalSolidList"/>
    <dgm:cxn modelId="{D124C19F-AE69-45F2-8BEC-5DCE5B3CBC8F}" type="presParOf" srcId="{E4EC92BA-07E6-43AA-B40B-75C7CAB58D3D}" destId="{EF369EC2-9B15-4C7B-B70D-E77AA9DDCBF5}" srcOrd="1" destOrd="0" presId="urn:microsoft.com/office/officeart/2018/2/layout/IconVerticalSolidList"/>
    <dgm:cxn modelId="{0201359F-5F6C-4BC9-B144-E6FF8257F8F5}" type="presParOf" srcId="{E4EC92BA-07E6-43AA-B40B-75C7CAB58D3D}" destId="{D68B48D0-207A-41D9-9B3B-21F7A75B6148}" srcOrd="2" destOrd="0" presId="urn:microsoft.com/office/officeart/2018/2/layout/IconVerticalSolidList"/>
    <dgm:cxn modelId="{3B2B19B3-9849-466E-987F-D07E77FEC709}" type="presParOf" srcId="{E4EC92BA-07E6-43AA-B40B-75C7CAB58D3D}" destId="{455449DA-F37D-43BB-A1EB-0D0A7A3AFB2A}" srcOrd="3" destOrd="0" presId="urn:microsoft.com/office/officeart/2018/2/layout/IconVerticalSolidList"/>
    <dgm:cxn modelId="{C5E16354-E689-481D-849E-53877FC2ABF0}" type="presParOf" srcId="{320D3EC5-1BA1-4AF4-99F7-C9E1DDBEC689}" destId="{98B02053-8B47-45A0-B778-1AC07295CBB7}" srcOrd="3" destOrd="0" presId="urn:microsoft.com/office/officeart/2018/2/layout/IconVerticalSolidList"/>
    <dgm:cxn modelId="{E37A7352-3FB4-48EB-8284-99755274E83B}" type="presParOf" srcId="{320D3EC5-1BA1-4AF4-99F7-C9E1DDBEC689}" destId="{9E62FACC-9453-4626-AB76-F2625201C487}" srcOrd="4" destOrd="0" presId="urn:microsoft.com/office/officeart/2018/2/layout/IconVerticalSolidList"/>
    <dgm:cxn modelId="{C53182B4-E747-4D4D-A1CE-47F1392D2C69}" type="presParOf" srcId="{9E62FACC-9453-4626-AB76-F2625201C487}" destId="{A37ED9B7-A207-4E29-A10B-80347C6C6D5C}" srcOrd="0" destOrd="0" presId="urn:microsoft.com/office/officeart/2018/2/layout/IconVerticalSolidList"/>
    <dgm:cxn modelId="{46931338-8449-420A-8C9E-1257AFE83A5D}" type="presParOf" srcId="{9E62FACC-9453-4626-AB76-F2625201C487}" destId="{B0DD4F44-4383-49E4-B078-D2316584A1A3}" srcOrd="1" destOrd="0" presId="urn:microsoft.com/office/officeart/2018/2/layout/IconVerticalSolidList"/>
    <dgm:cxn modelId="{6C46CED7-4709-439E-8B28-52286A129076}" type="presParOf" srcId="{9E62FACC-9453-4626-AB76-F2625201C487}" destId="{5A363EAD-C79C-4F0C-8C3B-92BEC7FA41BF}" srcOrd="2" destOrd="0" presId="urn:microsoft.com/office/officeart/2018/2/layout/IconVerticalSolidList"/>
    <dgm:cxn modelId="{66ABDE25-AD66-42E4-BEC0-7467B5A6C27C}" type="presParOf" srcId="{9E62FACC-9453-4626-AB76-F2625201C487}" destId="{995C48BB-2733-41CA-A32C-D83E5D1B4E2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FAFA668-7F6B-4D05-8E5B-F8AFC0E5D409}"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539053DB-3492-422F-A3FE-5A2DA59F6A35}">
      <dgm:prSet/>
      <dgm:spPr/>
      <dgm:t>
        <a:bodyPr/>
        <a:lstStyle/>
        <a:p>
          <a:r>
            <a:rPr lang="en-IN" b="1" dirty="0"/>
            <a:t>Gastroenterology is rapidly evolving with integration of advanced diagnostics, therapeutics, AI, and precision medicine. </a:t>
          </a:r>
          <a:endParaRPr lang="en-US" b="1" dirty="0"/>
        </a:p>
      </dgm:t>
    </dgm:pt>
    <dgm:pt modelId="{3AD113B8-A2BA-4E45-B700-D6B6264E9CE5}" type="parTrans" cxnId="{5036DDDC-99CD-4B5F-A33E-D19481944C0A}">
      <dgm:prSet/>
      <dgm:spPr/>
      <dgm:t>
        <a:bodyPr/>
        <a:lstStyle/>
        <a:p>
          <a:endParaRPr lang="en-US" b="1"/>
        </a:p>
      </dgm:t>
    </dgm:pt>
    <dgm:pt modelId="{6106EB84-CC4C-49E4-B0B3-EC9DFF5A2BF9}" type="sibTrans" cxnId="{5036DDDC-99CD-4B5F-A33E-D19481944C0A}">
      <dgm:prSet/>
      <dgm:spPr/>
      <dgm:t>
        <a:bodyPr/>
        <a:lstStyle/>
        <a:p>
          <a:endParaRPr lang="en-US" b="1"/>
        </a:p>
      </dgm:t>
    </dgm:pt>
    <dgm:pt modelId="{FC69C2AF-A4FA-4CA6-B2D9-29AF88297D9F}">
      <dgm:prSet/>
      <dgm:spPr/>
      <dgm:t>
        <a:bodyPr/>
        <a:lstStyle/>
        <a:p>
          <a:r>
            <a:rPr lang="en-IN" b="1" dirty="0"/>
            <a:t>Rising burden of GI diseases (IBD, CRC, GERD) highlights the need for early diagnosis and minimally invasive management.</a:t>
          </a:r>
          <a:endParaRPr lang="en-US" b="1" dirty="0"/>
        </a:p>
      </dgm:t>
    </dgm:pt>
    <dgm:pt modelId="{D59E5A88-45C1-407B-A7AF-C6E80383168E}" type="parTrans" cxnId="{43312FB3-ED4D-42B7-A81F-60556F501470}">
      <dgm:prSet/>
      <dgm:spPr/>
      <dgm:t>
        <a:bodyPr/>
        <a:lstStyle/>
        <a:p>
          <a:endParaRPr lang="en-US" b="1"/>
        </a:p>
      </dgm:t>
    </dgm:pt>
    <dgm:pt modelId="{FA0AC29D-695C-4530-98B0-A3046243DED4}" type="sibTrans" cxnId="{43312FB3-ED4D-42B7-A81F-60556F501470}">
      <dgm:prSet/>
      <dgm:spPr/>
      <dgm:t>
        <a:bodyPr/>
        <a:lstStyle/>
        <a:p>
          <a:endParaRPr lang="en-US" b="1"/>
        </a:p>
      </dgm:t>
    </dgm:pt>
    <dgm:pt modelId="{2C73BEC2-5EA2-41AE-BD5C-FE1474EA0058}">
      <dgm:prSet/>
      <dgm:spPr/>
      <dgm:t>
        <a:bodyPr/>
        <a:lstStyle/>
        <a:p>
          <a:r>
            <a:rPr lang="en-IN" b="1" dirty="0"/>
            <a:t>Pharmacotherapy advancements (biologics, JAK inhibitors, DAAs) are improving outcomes and enabling personalized treatment approaches. </a:t>
          </a:r>
          <a:endParaRPr lang="en-US" b="1" dirty="0"/>
        </a:p>
      </dgm:t>
    </dgm:pt>
    <dgm:pt modelId="{AE044F50-282A-4004-AF93-A73D655D86C6}" type="parTrans" cxnId="{14AEE6D8-B6EF-4523-B7F7-B90A18F040B6}">
      <dgm:prSet/>
      <dgm:spPr/>
      <dgm:t>
        <a:bodyPr/>
        <a:lstStyle/>
        <a:p>
          <a:endParaRPr lang="en-US" b="1"/>
        </a:p>
      </dgm:t>
    </dgm:pt>
    <dgm:pt modelId="{F53E9688-44D1-4BAB-B5C7-71A388EFE82F}" type="sibTrans" cxnId="{14AEE6D8-B6EF-4523-B7F7-B90A18F040B6}">
      <dgm:prSet/>
      <dgm:spPr/>
      <dgm:t>
        <a:bodyPr/>
        <a:lstStyle/>
        <a:p>
          <a:endParaRPr lang="en-US" b="1"/>
        </a:p>
      </dgm:t>
    </dgm:pt>
    <dgm:pt modelId="{1D9B2033-B620-4C02-958D-B3A29DFC356A}">
      <dgm:prSet/>
      <dgm:spPr/>
      <dgm:t>
        <a:bodyPr/>
        <a:lstStyle/>
        <a:p>
          <a:r>
            <a:rPr lang="en-IN" b="1" dirty="0"/>
            <a:t>Breakthroughs in hepatitis therapy have made hepatitis C curable and hepatitis B manageable with long‑term suppression.</a:t>
          </a:r>
          <a:endParaRPr lang="en-US" b="1" dirty="0"/>
        </a:p>
      </dgm:t>
    </dgm:pt>
    <dgm:pt modelId="{55E80BDB-A3D2-47EF-8091-45D07F0B9A5A}" type="parTrans" cxnId="{13B0B510-2EA3-45D3-8876-6BDC0A2E5B2F}">
      <dgm:prSet/>
      <dgm:spPr/>
      <dgm:t>
        <a:bodyPr/>
        <a:lstStyle/>
        <a:p>
          <a:endParaRPr lang="en-US" b="1"/>
        </a:p>
      </dgm:t>
    </dgm:pt>
    <dgm:pt modelId="{55743BEB-8C91-4925-96EC-0E0540E5DAFA}" type="sibTrans" cxnId="{13B0B510-2EA3-45D3-8876-6BDC0A2E5B2F}">
      <dgm:prSet/>
      <dgm:spPr/>
      <dgm:t>
        <a:bodyPr/>
        <a:lstStyle/>
        <a:p>
          <a:endParaRPr lang="en-US" b="1"/>
        </a:p>
      </dgm:t>
    </dgm:pt>
    <dgm:pt modelId="{6ED8714D-51C1-4E46-8D08-B448125CB4D6}">
      <dgm:prSet/>
      <dgm:spPr/>
      <dgm:t>
        <a:bodyPr/>
        <a:lstStyle/>
        <a:p>
          <a:r>
            <a:rPr lang="en-IN" b="1" dirty="0"/>
            <a:t>Innovations in endoscopic imaging and therapeutic procedures allow accurate diagnosis and minimally invasive treatment.</a:t>
          </a:r>
          <a:endParaRPr lang="en-US" b="1" dirty="0"/>
        </a:p>
      </dgm:t>
    </dgm:pt>
    <dgm:pt modelId="{AC31DB8E-63C2-4CF1-862B-60ACF1F92380}" type="parTrans" cxnId="{937C21E1-B74E-4C50-83BB-F08A49AFD3C0}">
      <dgm:prSet/>
      <dgm:spPr/>
      <dgm:t>
        <a:bodyPr/>
        <a:lstStyle/>
        <a:p>
          <a:endParaRPr lang="en-US" b="1"/>
        </a:p>
      </dgm:t>
    </dgm:pt>
    <dgm:pt modelId="{53197EC1-6549-41E2-86F7-96C22B3C49D9}" type="sibTrans" cxnId="{937C21E1-B74E-4C50-83BB-F08A49AFD3C0}">
      <dgm:prSet/>
      <dgm:spPr/>
      <dgm:t>
        <a:bodyPr/>
        <a:lstStyle/>
        <a:p>
          <a:endParaRPr lang="en-US" b="1"/>
        </a:p>
      </dgm:t>
    </dgm:pt>
    <dgm:pt modelId="{8C7B2DB6-9B09-457F-A435-BB3DFF4B6109}">
      <dgm:prSet/>
      <dgm:spPr/>
      <dgm:t>
        <a:bodyPr/>
        <a:lstStyle/>
        <a:p>
          <a:r>
            <a:rPr lang="en-IN" b="1" dirty="0"/>
            <a:t>Emerging technologies like AI, biomarkers, microbiome therapy, and gene editing are shaping the future of gastroenterology.</a:t>
          </a:r>
          <a:endParaRPr lang="en-US" b="1" dirty="0"/>
        </a:p>
      </dgm:t>
    </dgm:pt>
    <dgm:pt modelId="{5A8CA788-C645-4558-B98E-16E482E1C869}" type="parTrans" cxnId="{66391E96-7294-4AC7-BE7F-45243D32A3AE}">
      <dgm:prSet/>
      <dgm:spPr/>
      <dgm:t>
        <a:bodyPr/>
        <a:lstStyle/>
        <a:p>
          <a:endParaRPr lang="en-US" b="1"/>
        </a:p>
      </dgm:t>
    </dgm:pt>
    <dgm:pt modelId="{F2E6777B-45AC-4A80-83E7-20E787D0FE4A}" type="sibTrans" cxnId="{66391E96-7294-4AC7-BE7F-45243D32A3AE}">
      <dgm:prSet/>
      <dgm:spPr/>
      <dgm:t>
        <a:bodyPr/>
        <a:lstStyle/>
        <a:p>
          <a:endParaRPr lang="en-US" b="1"/>
        </a:p>
      </dgm:t>
    </dgm:pt>
    <dgm:pt modelId="{883244F5-53CC-43C3-980F-4B82145ACA12}" type="pres">
      <dgm:prSet presAssocID="{AFAFA668-7F6B-4D05-8E5B-F8AFC0E5D409}" presName="diagram" presStyleCnt="0">
        <dgm:presLayoutVars>
          <dgm:dir/>
          <dgm:resizeHandles val="exact"/>
        </dgm:presLayoutVars>
      </dgm:prSet>
      <dgm:spPr/>
    </dgm:pt>
    <dgm:pt modelId="{8077AB55-09EF-457C-A389-51FFE02D3519}" type="pres">
      <dgm:prSet presAssocID="{539053DB-3492-422F-A3FE-5A2DA59F6A35}" presName="node" presStyleLbl="node1" presStyleIdx="0" presStyleCnt="6">
        <dgm:presLayoutVars>
          <dgm:bulletEnabled val="1"/>
        </dgm:presLayoutVars>
      </dgm:prSet>
      <dgm:spPr/>
    </dgm:pt>
    <dgm:pt modelId="{CBD4E359-CEF6-42FE-85F0-D02A34DA8F89}" type="pres">
      <dgm:prSet presAssocID="{6106EB84-CC4C-49E4-B0B3-EC9DFF5A2BF9}" presName="sibTrans" presStyleCnt="0"/>
      <dgm:spPr/>
    </dgm:pt>
    <dgm:pt modelId="{3441799E-23CD-4E3A-941C-7A252BDFE50A}" type="pres">
      <dgm:prSet presAssocID="{FC69C2AF-A4FA-4CA6-B2D9-29AF88297D9F}" presName="node" presStyleLbl="node1" presStyleIdx="1" presStyleCnt="6">
        <dgm:presLayoutVars>
          <dgm:bulletEnabled val="1"/>
        </dgm:presLayoutVars>
      </dgm:prSet>
      <dgm:spPr/>
    </dgm:pt>
    <dgm:pt modelId="{B8BEC413-7BCA-42CC-80D6-C4C21623A952}" type="pres">
      <dgm:prSet presAssocID="{FA0AC29D-695C-4530-98B0-A3046243DED4}" presName="sibTrans" presStyleCnt="0"/>
      <dgm:spPr/>
    </dgm:pt>
    <dgm:pt modelId="{19BB984F-A80F-4C08-B6EE-921A4D0FE86A}" type="pres">
      <dgm:prSet presAssocID="{2C73BEC2-5EA2-41AE-BD5C-FE1474EA0058}" presName="node" presStyleLbl="node1" presStyleIdx="2" presStyleCnt="6">
        <dgm:presLayoutVars>
          <dgm:bulletEnabled val="1"/>
        </dgm:presLayoutVars>
      </dgm:prSet>
      <dgm:spPr/>
    </dgm:pt>
    <dgm:pt modelId="{7E6F8CA8-126C-4AD8-B625-F73A9DF6E8A9}" type="pres">
      <dgm:prSet presAssocID="{F53E9688-44D1-4BAB-B5C7-71A388EFE82F}" presName="sibTrans" presStyleCnt="0"/>
      <dgm:spPr/>
    </dgm:pt>
    <dgm:pt modelId="{E5E1F86A-FEDD-4D63-9B10-3632193A9777}" type="pres">
      <dgm:prSet presAssocID="{1D9B2033-B620-4C02-958D-B3A29DFC356A}" presName="node" presStyleLbl="node1" presStyleIdx="3" presStyleCnt="6">
        <dgm:presLayoutVars>
          <dgm:bulletEnabled val="1"/>
        </dgm:presLayoutVars>
      </dgm:prSet>
      <dgm:spPr/>
    </dgm:pt>
    <dgm:pt modelId="{C88CEC08-F0A7-42C2-8DFD-8520139574C6}" type="pres">
      <dgm:prSet presAssocID="{55743BEB-8C91-4925-96EC-0E0540E5DAFA}" presName="sibTrans" presStyleCnt="0"/>
      <dgm:spPr/>
    </dgm:pt>
    <dgm:pt modelId="{58F4FE9C-3FF9-4609-A982-FB11DF81053B}" type="pres">
      <dgm:prSet presAssocID="{6ED8714D-51C1-4E46-8D08-B448125CB4D6}" presName="node" presStyleLbl="node1" presStyleIdx="4" presStyleCnt="6">
        <dgm:presLayoutVars>
          <dgm:bulletEnabled val="1"/>
        </dgm:presLayoutVars>
      </dgm:prSet>
      <dgm:spPr/>
    </dgm:pt>
    <dgm:pt modelId="{9FD19FBA-C50E-4FCA-AE4A-1EE814577A0E}" type="pres">
      <dgm:prSet presAssocID="{53197EC1-6549-41E2-86F7-96C22B3C49D9}" presName="sibTrans" presStyleCnt="0"/>
      <dgm:spPr/>
    </dgm:pt>
    <dgm:pt modelId="{B43AA191-02FC-48C2-BEE5-CC09F01F7CB8}" type="pres">
      <dgm:prSet presAssocID="{8C7B2DB6-9B09-457F-A435-BB3DFF4B6109}" presName="node" presStyleLbl="node1" presStyleIdx="5" presStyleCnt="6">
        <dgm:presLayoutVars>
          <dgm:bulletEnabled val="1"/>
        </dgm:presLayoutVars>
      </dgm:prSet>
      <dgm:spPr/>
    </dgm:pt>
  </dgm:ptLst>
  <dgm:cxnLst>
    <dgm:cxn modelId="{13B0B510-2EA3-45D3-8876-6BDC0A2E5B2F}" srcId="{AFAFA668-7F6B-4D05-8E5B-F8AFC0E5D409}" destId="{1D9B2033-B620-4C02-958D-B3A29DFC356A}" srcOrd="3" destOrd="0" parTransId="{55E80BDB-A3D2-47EF-8091-45D07F0B9A5A}" sibTransId="{55743BEB-8C91-4925-96EC-0E0540E5DAFA}"/>
    <dgm:cxn modelId="{79E44D26-BA66-4519-B188-F34FD0B321FD}" type="presOf" srcId="{6ED8714D-51C1-4E46-8D08-B448125CB4D6}" destId="{58F4FE9C-3FF9-4609-A982-FB11DF81053B}" srcOrd="0" destOrd="0" presId="urn:microsoft.com/office/officeart/2005/8/layout/default"/>
    <dgm:cxn modelId="{73DB3E2F-8B26-4913-9039-48F59813A989}" type="presOf" srcId="{FC69C2AF-A4FA-4CA6-B2D9-29AF88297D9F}" destId="{3441799E-23CD-4E3A-941C-7A252BDFE50A}" srcOrd="0" destOrd="0" presId="urn:microsoft.com/office/officeart/2005/8/layout/default"/>
    <dgm:cxn modelId="{9697A133-2665-4327-A9A9-14C3E7BC9842}" type="presOf" srcId="{2C73BEC2-5EA2-41AE-BD5C-FE1474EA0058}" destId="{19BB984F-A80F-4C08-B6EE-921A4D0FE86A}" srcOrd="0" destOrd="0" presId="urn:microsoft.com/office/officeart/2005/8/layout/default"/>
    <dgm:cxn modelId="{75867B79-57B9-4F01-AAB5-51CE0A72F542}" type="presOf" srcId="{1D9B2033-B620-4C02-958D-B3A29DFC356A}" destId="{E5E1F86A-FEDD-4D63-9B10-3632193A9777}" srcOrd="0" destOrd="0" presId="urn:microsoft.com/office/officeart/2005/8/layout/default"/>
    <dgm:cxn modelId="{4C3A1291-0A5C-4731-BBA6-6F7466A4530E}" type="presOf" srcId="{8C7B2DB6-9B09-457F-A435-BB3DFF4B6109}" destId="{B43AA191-02FC-48C2-BEE5-CC09F01F7CB8}" srcOrd="0" destOrd="0" presId="urn:microsoft.com/office/officeart/2005/8/layout/default"/>
    <dgm:cxn modelId="{66391E96-7294-4AC7-BE7F-45243D32A3AE}" srcId="{AFAFA668-7F6B-4D05-8E5B-F8AFC0E5D409}" destId="{8C7B2DB6-9B09-457F-A435-BB3DFF4B6109}" srcOrd="5" destOrd="0" parTransId="{5A8CA788-C645-4558-B98E-16E482E1C869}" sibTransId="{F2E6777B-45AC-4A80-83E7-20E787D0FE4A}"/>
    <dgm:cxn modelId="{43312FB3-ED4D-42B7-A81F-60556F501470}" srcId="{AFAFA668-7F6B-4D05-8E5B-F8AFC0E5D409}" destId="{FC69C2AF-A4FA-4CA6-B2D9-29AF88297D9F}" srcOrd="1" destOrd="0" parTransId="{D59E5A88-45C1-407B-A7AF-C6E80383168E}" sibTransId="{FA0AC29D-695C-4530-98B0-A3046243DED4}"/>
    <dgm:cxn modelId="{C62035CD-940C-4021-A5D6-FD8CA7BC0E91}" type="presOf" srcId="{AFAFA668-7F6B-4D05-8E5B-F8AFC0E5D409}" destId="{883244F5-53CC-43C3-980F-4B82145ACA12}" srcOrd="0" destOrd="0" presId="urn:microsoft.com/office/officeart/2005/8/layout/default"/>
    <dgm:cxn modelId="{14AEE6D8-B6EF-4523-B7F7-B90A18F040B6}" srcId="{AFAFA668-7F6B-4D05-8E5B-F8AFC0E5D409}" destId="{2C73BEC2-5EA2-41AE-BD5C-FE1474EA0058}" srcOrd="2" destOrd="0" parTransId="{AE044F50-282A-4004-AF93-A73D655D86C6}" sibTransId="{F53E9688-44D1-4BAB-B5C7-71A388EFE82F}"/>
    <dgm:cxn modelId="{5036DDDC-99CD-4B5F-A33E-D19481944C0A}" srcId="{AFAFA668-7F6B-4D05-8E5B-F8AFC0E5D409}" destId="{539053DB-3492-422F-A3FE-5A2DA59F6A35}" srcOrd="0" destOrd="0" parTransId="{3AD113B8-A2BA-4E45-B700-D6B6264E9CE5}" sibTransId="{6106EB84-CC4C-49E4-B0B3-EC9DFF5A2BF9}"/>
    <dgm:cxn modelId="{937C21E1-B74E-4C50-83BB-F08A49AFD3C0}" srcId="{AFAFA668-7F6B-4D05-8E5B-F8AFC0E5D409}" destId="{6ED8714D-51C1-4E46-8D08-B448125CB4D6}" srcOrd="4" destOrd="0" parTransId="{AC31DB8E-63C2-4CF1-862B-60ACF1F92380}" sibTransId="{53197EC1-6549-41E2-86F7-96C22B3C49D9}"/>
    <dgm:cxn modelId="{29D76CF0-999B-4599-88D7-0453B0D91297}" type="presOf" srcId="{539053DB-3492-422F-A3FE-5A2DA59F6A35}" destId="{8077AB55-09EF-457C-A389-51FFE02D3519}" srcOrd="0" destOrd="0" presId="urn:microsoft.com/office/officeart/2005/8/layout/default"/>
    <dgm:cxn modelId="{DF95F8E0-F469-4282-8DE4-06AE4E601C71}" type="presParOf" srcId="{883244F5-53CC-43C3-980F-4B82145ACA12}" destId="{8077AB55-09EF-457C-A389-51FFE02D3519}" srcOrd="0" destOrd="0" presId="urn:microsoft.com/office/officeart/2005/8/layout/default"/>
    <dgm:cxn modelId="{6BD53814-CA10-44DD-86EB-270C7A34EAED}" type="presParOf" srcId="{883244F5-53CC-43C3-980F-4B82145ACA12}" destId="{CBD4E359-CEF6-42FE-85F0-D02A34DA8F89}" srcOrd="1" destOrd="0" presId="urn:microsoft.com/office/officeart/2005/8/layout/default"/>
    <dgm:cxn modelId="{2841341D-F1EB-41AE-8F44-16677967728A}" type="presParOf" srcId="{883244F5-53CC-43C3-980F-4B82145ACA12}" destId="{3441799E-23CD-4E3A-941C-7A252BDFE50A}" srcOrd="2" destOrd="0" presId="urn:microsoft.com/office/officeart/2005/8/layout/default"/>
    <dgm:cxn modelId="{B872A5AB-FEF9-4700-98AF-FDC1740C6250}" type="presParOf" srcId="{883244F5-53CC-43C3-980F-4B82145ACA12}" destId="{B8BEC413-7BCA-42CC-80D6-C4C21623A952}" srcOrd="3" destOrd="0" presId="urn:microsoft.com/office/officeart/2005/8/layout/default"/>
    <dgm:cxn modelId="{89FFCC68-A9E3-4B4B-92E1-6FADC751A7D6}" type="presParOf" srcId="{883244F5-53CC-43C3-980F-4B82145ACA12}" destId="{19BB984F-A80F-4C08-B6EE-921A4D0FE86A}" srcOrd="4" destOrd="0" presId="urn:microsoft.com/office/officeart/2005/8/layout/default"/>
    <dgm:cxn modelId="{D2D52022-C5A2-4292-B60A-934E6B3B8CE3}" type="presParOf" srcId="{883244F5-53CC-43C3-980F-4B82145ACA12}" destId="{7E6F8CA8-126C-4AD8-B625-F73A9DF6E8A9}" srcOrd="5" destOrd="0" presId="urn:microsoft.com/office/officeart/2005/8/layout/default"/>
    <dgm:cxn modelId="{E93FC627-67A5-420D-8220-640F2B3113AE}" type="presParOf" srcId="{883244F5-53CC-43C3-980F-4B82145ACA12}" destId="{E5E1F86A-FEDD-4D63-9B10-3632193A9777}" srcOrd="6" destOrd="0" presId="urn:microsoft.com/office/officeart/2005/8/layout/default"/>
    <dgm:cxn modelId="{04436216-91F3-4EC1-BC94-58A6E6FA6B0A}" type="presParOf" srcId="{883244F5-53CC-43C3-980F-4B82145ACA12}" destId="{C88CEC08-F0A7-42C2-8DFD-8520139574C6}" srcOrd="7" destOrd="0" presId="urn:microsoft.com/office/officeart/2005/8/layout/default"/>
    <dgm:cxn modelId="{2F4E535F-A98D-4AB6-818F-D96E17D648D6}" type="presParOf" srcId="{883244F5-53CC-43C3-980F-4B82145ACA12}" destId="{58F4FE9C-3FF9-4609-A982-FB11DF81053B}" srcOrd="8" destOrd="0" presId="urn:microsoft.com/office/officeart/2005/8/layout/default"/>
    <dgm:cxn modelId="{C5DF0E38-84DC-4BD5-8D53-13DCBC338DFA}" type="presParOf" srcId="{883244F5-53CC-43C3-980F-4B82145ACA12}" destId="{9FD19FBA-C50E-4FCA-AE4A-1EE814577A0E}" srcOrd="9" destOrd="0" presId="urn:microsoft.com/office/officeart/2005/8/layout/default"/>
    <dgm:cxn modelId="{4B003569-FEC4-4696-8C6F-518EEF1961C8}" type="presParOf" srcId="{883244F5-53CC-43C3-980F-4B82145ACA12}" destId="{B43AA191-02FC-48C2-BEE5-CC09F01F7CB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1CBA9A-159D-429C-871A-9E7D1558206E}" type="doc">
      <dgm:prSet loTypeId="urn:microsoft.com/office/officeart/2018/2/layout/IconCircleList" loCatId="icon" qsTypeId="urn:microsoft.com/office/officeart/2005/8/quickstyle/simple1" qsCatId="simple" csTypeId="urn:microsoft.com/office/officeart/2005/8/colors/colorful5" csCatId="colorful" phldr="1"/>
      <dgm:spPr/>
      <dgm:t>
        <a:bodyPr/>
        <a:lstStyle/>
        <a:p>
          <a:endParaRPr lang="en-US"/>
        </a:p>
      </dgm:t>
    </dgm:pt>
    <dgm:pt modelId="{8DF2DF46-0A99-4D6B-8288-0F2C2FBB2C92}">
      <dgm:prSet/>
      <dgm:spPr/>
      <dgm:t>
        <a:bodyPr/>
        <a:lstStyle/>
        <a:p>
          <a:pPr>
            <a:lnSpc>
              <a:spcPct val="100000"/>
            </a:lnSpc>
          </a:pPr>
          <a:r>
            <a:rPr lang="en-IN" dirty="0"/>
            <a:t>Conditions such as colorectal cancer, inflammatory bowel disease (IBD), and gastroesophageal reflux disease (GERD) are increasingly prevalent worldwide.</a:t>
          </a:r>
          <a:endParaRPr lang="en-US" dirty="0"/>
        </a:p>
      </dgm:t>
    </dgm:pt>
    <dgm:pt modelId="{4297BF44-6928-4DBB-850D-E8A96E2436D2}" type="parTrans" cxnId="{5DC7DD77-EB7A-40A6-B105-041E48023EC3}">
      <dgm:prSet/>
      <dgm:spPr/>
      <dgm:t>
        <a:bodyPr/>
        <a:lstStyle/>
        <a:p>
          <a:endParaRPr lang="en-US"/>
        </a:p>
      </dgm:t>
    </dgm:pt>
    <dgm:pt modelId="{C8C065BF-78EE-4516-89BD-694FB1394AAF}" type="sibTrans" cxnId="{5DC7DD77-EB7A-40A6-B105-041E48023EC3}">
      <dgm:prSet/>
      <dgm:spPr/>
      <dgm:t>
        <a:bodyPr/>
        <a:lstStyle/>
        <a:p>
          <a:pPr>
            <a:lnSpc>
              <a:spcPct val="100000"/>
            </a:lnSpc>
          </a:pPr>
          <a:endParaRPr lang="en-US"/>
        </a:p>
      </dgm:t>
    </dgm:pt>
    <dgm:pt modelId="{889F4994-21D8-4CA5-9421-1FDB33BEBD38}">
      <dgm:prSet/>
      <dgm:spPr/>
      <dgm:t>
        <a:bodyPr/>
        <a:lstStyle/>
        <a:p>
          <a:pPr>
            <a:lnSpc>
              <a:spcPct val="100000"/>
            </a:lnSpc>
          </a:pPr>
          <a:r>
            <a:rPr lang="en-IN" dirty="0"/>
            <a:t>Delayed diagnosis: Advanced-stage presentation and poor clinical outcomes.</a:t>
          </a:r>
          <a:endParaRPr lang="en-US" dirty="0"/>
        </a:p>
      </dgm:t>
    </dgm:pt>
    <dgm:pt modelId="{48FD2E42-DFE3-43D1-B958-8B66CF364292}" type="parTrans" cxnId="{90002EA7-E209-4611-8D69-798285BCEA6E}">
      <dgm:prSet/>
      <dgm:spPr/>
      <dgm:t>
        <a:bodyPr/>
        <a:lstStyle/>
        <a:p>
          <a:endParaRPr lang="en-US"/>
        </a:p>
      </dgm:t>
    </dgm:pt>
    <dgm:pt modelId="{DE506E74-B70A-4666-83B3-7877864FBB60}" type="sibTrans" cxnId="{90002EA7-E209-4611-8D69-798285BCEA6E}">
      <dgm:prSet/>
      <dgm:spPr/>
      <dgm:t>
        <a:bodyPr/>
        <a:lstStyle/>
        <a:p>
          <a:pPr>
            <a:lnSpc>
              <a:spcPct val="100000"/>
            </a:lnSpc>
          </a:pPr>
          <a:endParaRPr lang="en-US"/>
        </a:p>
      </dgm:t>
    </dgm:pt>
    <dgm:pt modelId="{E84B96B6-B4DD-4ECA-A908-CC3978898AA1}">
      <dgm:prSet/>
      <dgm:spPr/>
      <dgm:t>
        <a:bodyPr/>
        <a:lstStyle/>
        <a:p>
          <a:pPr>
            <a:lnSpc>
              <a:spcPct val="100000"/>
            </a:lnSpc>
          </a:pPr>
          <a:r>
            <a:rPr lang="en-IN" dirty="0"/>
            <a:t>There is a growing need for minimally invasive, accurate, and cost-effective diagnostic and therapeutic strategies</a:t>
          </a:r>
          <a:endParaRPr lang="en-US" dirty="0"/>
        </a:p>
      </dgm:t>
    </dgm:pt>
    <dgm:pt modelId="{C61C42F0-559E-4ECB-AD30-FBB92C492B14}" type="parTrans" cxnId="{7608B35B-179A-4FE9-9449-E32A997C5092}">
      <dgm:prSet/>
      <dgm:spPr/>
      <dgm:t>
        <a:bodyPr/>
        <a:lstStyle/>
        <a:p>
          <a:endParaRPr lang="en-US"/>
        </a:p>
      </dgm:t>
    </dgm:pt>
    <dgm:pt modelId="{78C1032F-532D-40E2-B9E2-0A8DCBBBF1B5}" type="sibTrans" cxnId="{7608B35B-179A-4FE9-9449-E32A997C5092}">
      <dgm:prSet/>
      <dgm:spPr/>
      <dgm:t>
        <a:bodyPr/>
        <a:lstStyle/>
        <a:p>
          <a:pPr>
            <a:lnSpc>
              <a:spcPct val="100000"/>
            </a:lnSpc>
          </a:pPr>
          <a:endParaRPr lang="en-US"/>
        </a:p>
      </dgm:t>
    </dgm:pt>
    <dgm:pt modelId="{4D1CA06C-768D-4ADD-A77D-63AE5EC30DC9}">
      <dgm:prSet/>
      <dgm:spPr/>
      <dgm:t>
        <a:bodyPr/>
        <a:lstStyle/>
        <a:p>
          <a:pPr>
            <a:lnSpc>
              <a:spcPct val="100000"/>
            </a:lnSpc>
          </a:pPr>
          <a:r>
            <a:rPr lang="en-IN" dirty="0"/>
            <a:t>Advances in pharmacotherapy, endoscopy, and artificial intelligence aim to address these challenges</a:t>
          </a:r>
          <a:endParaRPr lang="en-US" dirty="0"/>
        </a:p>
      </dgm:t>
    </dgm:pt>
    <dgm:pt modelId="{70D99A22-EFA8-463F-9B7F-D53765F27EE8}" type="parTrans" cxnId="{831DD6C9-2575-426B-BB89-B7C9F091291B}">
      <dgm:prSet/>
      <dgm:spPr/>
      <dgm:t>
        <a:bodyPr/>
        <a:lstStyle/>
        <a:p>
          <a:endParaRPr lang="en-US"/>
        </a:p>
      </dgm:t>
    </dgm:pt>
    <dgm:pt modelId="{14BB7397-2FD9-43FB-81FA-836D685F6375}" type="sibTrans" cxnId="{831DD6C9-2575-426B-BB89-B7C9F091291B}">
      <dgm:prSet/>
      <dgm:spPr/>
      <dgm:t>
        <a:bodyPr/>
        <a:lstStyle/>
        <a:p>
          <a:endParaRPr lang="en-US"/>
        </a:p>
      </dgm:t>
    </dgm:pt>
    <dgm:pt modelId="{A14D6A45-C858-4445-BB20-5768E1747E1D}" type="pres">
      <dgm:prSet presAssocID="{781CBA9A-159D-429C-871A-9E7D1558206E}" presName="root" presStyleCnt="0">
        <dgm:presLayoutVars>
          <dgm:dir/>
          <dgm:resizeHandles val="exact"/>
        </dgm:presLayoutVars>
      </dgm:prSet>
      <dgm:spPr/>
    </dgm:pt>
    <dgm:pt modelId="{7FF202ED-0BFA-4D3C-B784-D078D221916C}" type="pres">
      <dgm:prSet presAssocID="{781CBA9A-159D-429C-871A-9E7D1558206E}" presName="container" presStyleCnt="0">
        <dgm:presLayoutVars>
          <dgm:dir/>
          <dgm:resizeHandles val="exact"/>
        </dgm:presLayoutVars>
      </dgm:prSet>
      <dgm:spPr/>
    </dgm:pt>
    <dgm:pt modelId="{154D7949-62E9-4879-A555-172E0D65142A}" type="pres">
      <dgm:prSet presAssocID="{8DF2DF46-0A99-4D6B-8288-0F2C2FBB2C92}" presName="compNode" presStyleCnt="0"/>
      <dgm:spPr/>
    </dgm:pt>
    <dgm:pt modelId="{EF20C16E-EF84-44A4-A5B4-2326AF34B71E}" type="pres">
      <dgm:prSet presAssocID="{8DF2DF46-0A99-4D6B-8288-0F2C2FBB2C92}" presName="iconBgRect" presStyleLbl="bgShp" presStyleIdx="0" presStyleCnt="4"/>
      <dgm:spPr/>
    </dgm:pt>
    <dgm:pt modelId="{3DCF1624-7660-4642-9F1C-6601153C0FA3}" type="pres">
      <dgm:prSet presAssocID="{8DF2DF46-0A99-4D6B-8288-0F2C2FBB2C9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tomach"/>
        </a:ext>
      </dgm:extLst>
    </dgm:pt>
    <dgm:pt modelId="{2BD9ABF1-133C-45D6-BB93-78456B2DDE1D}" type="pres">
      <dgm:prSet presAssocID="{8DF2DF46-0A99-4D6B-8288-0F2C2FBB2C92}" presName="spaceRect" presStyleCnt="0"/>
      <dgm:spPr/>
    </dgm:pt>
    <dgm:pt modelId="{F633DD27-810D-488E-92D7-7241AA0C55B5}" type="pres">
      <dgm:prSet presAssocID="{8DF2DF46-0A99-4D6B-8288-0F2C2FBB2C92}" presName="textRect" presStyleLbl="revTx" presStyleIdx="0" presStyleCnt="4">
        <dgm:presLayoutVars>
          <dgm:chMax val="1"/>
          <dgm:chPref val="1"/>
        </dgm:presLayoutVars>
      </dgm:prSet>
      <dgm:spPr/>
    </dgm:pt>
    <dgm:pt modelId="{69B487A7-8558-4F2C-986B-791B6BC59DB1}" type="pres">
      <dgm:prSet presAssocID="{C8C065BF-78EE-4516-89BD-694FB1394AAF}" presName="sibTrans" presStyleLbl="sibTrans2D1" presStyleIdx="0" presStyleCnt="0"/>
      <dgm:spPr/>
    </dgm:pt>
    <dgm:pt modelId="{F1C4C53E-4539-4284-AD9A-3614D6E64ED1}" type="pres">
      <dgm:prSet presAssocID="{889F4994-21D8-4CA5-9421-1FDB33BEBD38}" presName="compNode" presStyleCnt="0"/>
      <dgm:spPr/>
    </dgm:pt>
    <dgm:pt modelId="{BA8CCFE9-737F-42FE-AC80-04D9B9D0CBB4}" type="pres">
      <dgm:prSet presAssocID="{889F4994-21D8-4CA5-9421-1FDB33BEBD38}" presName="iconBgRect" presStyleLbl="bgShp" presStyleIdx="1" presStyleCnt="4"/>
      <dgm:spPr/>
    </dgm:pt>
    <dgm:pt modelId="{2153F891-A702-43B0-9ED4-EEAD80B3AD60}" type="pres">
      <dgm:prSet presAssocID="{889F4994-21D8-4CA5-9421-1FDB33BEBD3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627EE93C-9CE7-483A-9278-C94BE71910B7}" type="pres">
      <dgm:prSet presAssocID="{889F4994-21D8-4CA5-9421-1FDB33BEBD38}" presName="spaceRect" presStyleCnt="0"/>
      <dgm:spPr/>
    </dgm:pt>
    <dgm:pt modelId="{1C8FB29D-6DEB-4EC1-9F45-17E54CE8C205}" type="pres">
      <dgm:prSet presAssocID="{889F4994-21D8-4CA5-9421-1FDB33BEBD38}" presName="textRect" presStyleLbl="revTx" presStyleIdx="1" presStyleCnt="4">
        <dgm:presLayoutVars>
          <dgm:chMax val="1"/>
          <dgm:chPref val="1"/>
        </dgm:presLayoutVars>
      </dgm:prSet>
      <dgm:spPr/>
    </dgm:pt>
    <dgm:pt modelId="{95368D39-361C-4F38-8790-725C949CBB71}" type="pres">
      <dgm:prSet presAssocID="{DE506E74-B70A-4666-83B3-7877864FBB60}" presName="sibTrans" presStyleLbl="sibTrans2D1" presStyleIdx="0" presStyleCnt="0"/>
      <dgm:spPr/>
    </dgm:pt>
    <dgm:pt modelId="{9B1FB328-780C-4313-9B52-677F065D45E4}" type="pres">
      <dgm:prSet presAssocID="{E84B96B6-B4DD-4ECA-A908-CC3978898AA1}" presName="compNode" presStyleCnt="0"/>
      <dgm:spPr/>
    </dgm:pt>
    <dgm:pt modelId="{AB610AFB-54AF-4662-A657-ED7AB8C4E0AB}" type="pres">
      <dgm:prSet presAssocID="{E84B96B6-B4DD-4ECA-A908-CC3978898AA1}" presName="iconBgRect" presStyleLbl="bgShp" presStyleIdx="2" presStyleCnt="4"/>
      <dgm:spPr/>
    </dgm:pt>
    <dgm:pt modelId="{9912D92B-78D2-4475-9042-C49247D2D91C}" type="pres">
      <dgm:prSet presAssocID="{E84B96B6-B4DD-4ECA-A908-CC3978898AA1}"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BFD21D4A-92A5-4518-BF02-9C6ACA824C3B}" type="pres">
      <dgm:prSet presAssocID="{E84B96B6-B4DD-4ECA-A908-CC3978898AA1}" presName="spaceRect" presStyleCnt="0"/>
      <dgm:spPr/>
    </dgm:pt>
    <dgm:pt modelId="{8BBD4AB3-7058-4A3F-A51F-B28DCA35D6A9}" type="pres">
      <dgm:prSet presAssocID="{E84B96B6-B4DD-4ECA-A908-CC3978898AA1}" presName="textRect" presStyleLbl="revTx" presStyleIdx="2" presStyleCnt="4">
        <dgm:presLayoutVars>
          <dgm:chMax val="1"/>
          <dgm:chPref val="1"/>
        </dgm:presLayoutVars>
      </dgm:prSet>
      <dgm:spPr/>
    </dgm:pt>
    <dgm:pt modelId="{804660B7-DEDB-488B-8A93-1CC1D0B410D4}" type="pres">
      <dgm:prSet presAssocID="{78C1032F-532D-40E2-B9E2-0A8DCBBBF1B5}" presName="sibTrans" presStyleLbl="sibTrans2D1" presStyleIdx="0" presStyleCnt="0"/>
      <dgm:spPr/>
    </dgm:pt>
    <dgm:pt modelId="{C161E1A8-73A2-480B-B46F-EE01C2651208}" type="pres">
      <dgm:prSet presAssocID="{4D1CA06C-768D-4ADD-A77D-63AE5EC30DC9}" presName="compNode" presStyleCnt="0"/>
      <dgm:spPr/>
    </dgm:pt>
    <dgm:pt modelId="{515389E0-0034-4371-A57B-F417E8365233}" type="pres">
      <dgm:prSet presAssocID="{4D1CA06C-768D-4ADD-A77D-63AE5EC30DC9}" presName="iconBgRect" presStyleLbl="bgShp" presStyleIdx="3" presStyleCnt="4"/>
      <dgm:spPr/>
    </dgm:pt>
    <dgm:pt modelId="{573FD8C8-8B13-42BA-9D8F-8FC1E8CB0D01}" type="pres">
      <dgm:prSet presAssocID="{4D1CA06C-768D-4ADD-A77D-63AE5EC30DC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dicine"/>
        </a:ext>
      </dgm:extLst>
    </dgm:pt>
    <dgm:pt modelId="{44766B34-0028-42CD-BFBA-20FF8F189281}" type="pres">
      <dgm:prSet presAssocID="{4D1CA06C-768D-4ADD-A77D-63AE5EC30DC9}" presName="spaceRect" presStyleCnt="0"/>
      <dgm:spPr/>
    </dgm:pt>
    <dgm:pt modelId="{6690E362-806A-4118-BCFD-DB595893AEE4}" type="pres">
      <dgm:prSet presAssocID="{4D1CA06C-768D-4ADD-A77D-63AE5EC30DC9}" presName="textRect" presStyleLbl="revTx" presStyleIdx="3" presStyleCnt="4">
        <dgm:presLayoutVars>
          <dgm:chMax val="1"/>
          <dgm:chPref val="1"/>
        </dgm:presLayoutVars>
      </dgm:prSet>
      <dgm:spPr/>
    </dgm:pt>
  </dgm:ptLst>
  <dgm:cxnLst>
    <dgm:cxn modelId="{FF8FEE2D-8918-41D2-B5E3-ACF065ED3C1A}" type="presOf" srcId="{78C1032F-532D-40E2-B9E2-0A8DCBBBF1B5}" destId="{804660B7-DEDB-488B-8A93-1CC1D0B410D4}" srcOrd="0" destOrd="0" presId="urn:microsoft.com/office/officeart/2018/2/layout/IconCircleList"/>
    <dgm:cxn modelId="{F59A5D3D-39E6-4AD8-9050-DE5CEDD3AD6D}" type="presOf" srcId="{781CBA9A-159D-429C-871A-9E7D1558206E}" destId="{A14D6A45-C858-4445-BB20-5768E1747E1D}" srcOrd="0" destOrd="0" presId="urn:microsoft.com/office/officeart/2018/2/layout/IconCircleList"/>
    <dgm:cxn modelId="{7608B35B-179A-4FE9-9449-E32A997C5092}" srcId="{781CBA9A-159D-429C-871A-9E7D1558206E}" destId="{E84B96B6-B4DD-4ECA-A908-CC3978898AA1}" srcOrd="2" destOrd="0" parTransId="{C61C42F0-559E-4ECB-AD30-FBB92C492B14}" sibTransId="{78C1032F-532D-40E2-B9E2-0A8DCBBBF1B5}"/>
    <dgm:cxn modelId="{59D92C49-BEED-47D4-ACC6-E4E94F16749A}" type="presOf" srcId="{C8C065BF-78EE-4516-89BD-694FB1394AAF}" destId="{69B487A7-8558-4F2C-986B-791B6BC59DB1}" srcOrd="0" destOrd="0" presId="urn:microsoft.com/office/officeart/2018/2/layout/IconCircleList"/>
    <dgm:cxn modelId="{05B4894E-B599-4641-8E7E-079A6BDA2F88}" type="presOf" srcId="{4D1CA06C-768D-4ADD-A77D-63AE5EC30DC9}" destId="{6690E362-806A-4118-BCFD-DB595893AEE4}" srcOrd="0" destOrd="0" presId="urn:microsoft.com/office/officeart/2018/2/layout/IconCircleList"/>
    <dgm:cxn modelId="{5DC7DD77-EB7A-40A6-B105-041E48023EC3}" srcId="{781CBA9A-159D-429C-871A-9E7D1558206E}" destId="{8DF2DF46-0A99-4D6B-8288-0F2C2FBB2C92}" srcOrd="0" destOrd="0" parTransId="{4297BF44-6928-4DBB-850D-E8A96E2436D2}" sibTransId="{C8C065BF-78EE-4516-89BD-694FB1394AAF}"/>
    <dgm:cxn modelId="{45279580-A1AF-4EDC-BDA9-10AAC8031DF5}" type="presOf" srcId="{8DF2DF46-0A99-4D6B-8288-0F2C2FBB2C92}" destId="{F633DD27-810D-488E-92D7-7241AA0C55B5}" srcOrd="0" destOrd="0" presId="urn:microsoft.com/office/officeart/2018/2/layout/IconCircleList"/>
    <dgm:cxn modelId="{DA3B2893-FD14-4485-84CC-8C79E77C5327}" type="presOf" srcId="{DE506E74-B70A-4666-83B3-7877864FBB60}" destId="{95368D39-361C-4F38-8790-725C949CBB71}" srcOrd="0" destOrd="0" presId="urn:microsoft.com/office/officeart/2018/2/layout/IconCircleList"/>
    <dgm:cxn modelId="{D12670A5-332E-40D4-A4E5-27ADCB7E4260}" type="presOf" srcId="{E84B96B6-B4DD-4ECA-A908-CC3978898AA1}" destId="{8BBD4AB3-7058-4A3F-A51F-B28DCA35D6A9}" srcOrd="0" destOrd="0" presId="urn:microsoft.com/office/officeart/2018/2/layout/IconCircleList"/>
    <dgm:cxn modelId="{90002EA7-E209-4611-8D69-798285BCEA6E}" srcId="{781CBA9A-159D-429C-871A-9E7D1558206E}" destId="{889F4994-21D8-4CA5-9421-1FDB33BEBD38}" srcOrd="1" destOrd="0" parTransId="{48FD2E42-DFE3-43D1-B958-8B66CF364292}" sibTransId="{DE506E74-B70A-4666-83B3-7877864FBB60}"/>
    <dgm:cxn modelId="{4AACEDA8-C469-47D8-A2A4-FA172490D6DA}" type="presOf" srcId="{889F4994-21D8-4CA5-9421-1FDB33BEBD38}" destId="{1C8FB29D-6DEB-4EC1-9F45-17E54CE8C205}" srcOrd="0" destOrd="0" presId="urn:microsoft.com/office/officeart/2018/2/layout/IconCircleList"/>
    <dgm:cxn modelId="{831DD6C9-2575-426B-BB89-B7C9F091291B}" srcId="{781CBA9A-159D-429C-871A-9E7D1558206E}" destId="{4D1CA06C-768D-4ADD-A77D-63AE5EC30DC9}" srcOrd="3" destOrd="0" parTransId="{70D99A22-EFA8-463F-9B7F-D53765F27EE8}" sibTransId="{14BB7397-2FD9-43FB-81FA-836D685F6375}"/>
    <dgm:cxn modelId="{EFC9F8D8-0A52-4C06-B9B1-0A93A216707A}" type="presParOf" srcId="{A14D6A45-C858-4445-BB20-5768E1747E1D}" destId="{7FF202ED-0BFA-4D3C-B784-D078D221916C}" srcOrd="0" destOrd="0" presId="urn:microsoft.com/office/officeart/2018/2/layout/IconCircleList"/>
    <dgm:cxn modelId="{1CD1A62C-33B8-4F75-8E68-01FDAD23D99A}" type="presParOf" srcId="{7FF202ED-0BFA-4D3C-B784-D078D221916C}" destId="{154D7949-62E9-4879-A555-172E0D65142A}" srcOrd="0" destOrd="0" presId="urn:microsoft.com/office/officeart/2018/2/layout/IconCircleList"/>
    <dgm:cxn modelId="{4E2EDE96-70CF-43AD-9718-ADB59EF0E1C7}" type="presParOf" srcId="{154D7949-62E9-4879-A555-172E0D65142A}" destId="{EF20C16E-EF84-44A4-A5B4-2326AF34B71E}" srcOrd="0" destOrd="0" presId="urn:microsoft.com/office/officeart/2018/2/layout/IconCircleList"/>
    <dgm:cxn modelId="{5A29B99A-F1CF-4283-84DC-687D0D4598C1}" type="presParOf" srcId="{154D7949-62E9-4879-A555-172E0D65142A}" destId="{3DCF1624-7660-4642-9F1C-6601153C0FA3}" srcOrd="1" destOrd="0" presId="urn:microsoft.com/office/officeart/2018/2/layout/IconCircleList"/>
    <dgm:cxn modelId="{FF0E8C28-3450-48F5-B92E-58D52A3AF1E0}" type="presParOf" srcId="{154D7949-62E9-4879-A555-172E0D65142A}" destId="{2BD9ABF1-133C-45D6-BB93-78456B2DDE1D}" srcOrd="2" destOrd="0" presId="urn:microsoft.com/office/officeart/2018/2/layout/IconCircleList"/>
    <dgm:cxn modelId="{814B6EFF-5D33-4A83-B723-494219A3B146}" type="presParOf" srcId="{154D7949-62E9-4879-A555-172E0D65142A}" destId="{F633DD27-810D-488E-92D7-7241AA0C55B5}" srcOrd="3" destOrd="0" presId="urn:microsoft.com/office/officeart/2018/2/layout/IconCircleList"/>
    <dgm:cxn modelId="{4C4762D4-AC8E-48CD-B265-CA68553F57E6}" type="presParOf" srcId="{7FF202ED-0BFA-4D3C-B784-D078D221916C}" destId="{69B487A7-8558-4F2C-986B-791B6BC59DB1}" srcOrd="1" destOrd="0" presId="urn:microsoft.com/office/officeart/2018/2/layout/IconCircleList"/>
    <dgm:cxn modelId="{7C6B0C5C-5E09-4712-88B1-11ED05894206}" type="presParOf" srcId="{7FF202ED-0BFA-4D3C-B784-D078D221916C}" destId="{F1C4C53E-4539-4284-AD9A-3614D6E64ED1}" srcOrd="2" destOrd="0" presId="urn:microsoft.com/office/officeart/2018/2/layout/IconCircleList"/>
    <dgm:cxn modelId="{14F69ED0-FB53-43E9-8DD6-64FB41D6E403}" type="presParOf" srcId="{F1C4C53E-4539-4284-AD9A-3614D6E64ED1}" destId="{BA8CCFE9-737F-42FE-AC80-04D9B9D0CBB4}" srcOrd="0" destOrd="0" presId="urn:microsoft.com/office/officeart/2018/2/layout/IconCircleList"/>
    <dgm:cxn modelId="{76F25908-2606-4FE3-B37F-ADAA00FB7401}" type="presParOf" srcId="{F1C4C53E-4539-4284-AD9A-3614D6E64ED1}" destId="{2153F891-A702-43B0-9ED4-EEAD80B3AD60}" srcOrd="1" destOrd="0" presId="urn:microsoft.com/office/officeart/2018/2/layout/IconCircleList"/>
    <dgm:cxn modelId="{43C65C46-4983-400D-81E8-87E2C2C92980}" type="presParOf" srcId="{F1C4C53E-4539-4284-AD9A-3614D6E64ED1}" destId="{627EE93C-9CE7-483A-9278-C94BE71910B7}" srcOrd="2" destOrd="0" presId="urn:microsoft.com/office/officeart/2018/2/layout/IconCircleList"/>
    <dgm:cxn modelId="{9041A8FF-8797-48BB-87D0-4AAE211C2ED1}" type="presParOf" srcId="{F1C4C53E-4539-4284-AD9A-3614D6E64ED1}" destId="{1C8FB29D-6DEB-4EC1-9F45-17E54CE8C205}" srcOrd="3" destOrd="0" presId="urn:microsoft.com/office/officeart/2018/2/layout/IconCircleList"/>
    <dgm:cxn modelId="{0F93C39E-B3FE-4F51-8E3C-E0985DBD671E}" type="presParOf" srcId="{7FF202ED-0BFA-4D3C-B784-D078D221916C}" destId="{95368D39-361C-4F38-8790-725C949CBB71}" srcOrd="3" destOrd="0" presId="urn:microsoft.com/office/officeart/2018/2/layout/IconCircleList"/>
    <dgm:cxn modelId="{80B9835D-FA6E-4441-83D1-2E94D3097DB6}" type="presParOf" srcId="{7FF202ED-0BFA-4D3C-B784-D078D221916C}" destId="{9B1FB328-780C-4313-9B52-677F065D45E4}" srcOrd="4" destOrd="0" presId="urn:microsoft.com/office/officeart/2018/2/layout/IconCircleList"/>
    <dgm:cxn modelId="{07973DF7-6C09-4C88-9BC4-F78CDEA23452}" type="presParOf" srcId="{9B1FB328-780C-4313-9B52-677F065D45E4}" destId="{AB610AFB-54AF-4662-A657-ED7AB8C4E0AB}" srcOrd="0" destOrd="0" presId="urn:microsoft.com/office/officeart/2018/2/layout/IconCircleList"/>
    <dgm:cxn modelId="{B842A1AF-FE9A-4109-9BEB-D88E657791B3}" type="presParOf" srcId="{9B1FB328-780C-4313-9B52-677F065D45E4}" destId="{9912D92B-78D2-4475-9042-C49247D2D91C}" srcOrd="1" destOrd="0" presId="urn:microsoft.com/office/officeart/2018/2/layout/IconCircleList"/>
    <dgm:cxn modelId="{214514E4-F850-4184-97A5-20E0D8AE4703}" type="presParOf" srcId="{9B1FB328-780C-4313-9B52-677F065D45E4}" destId="{BFD21D4A-92A5-4518-BF02-9C6ACA824C3B}" srcOrd="2" destOrd="0" presId="urn:microsoft.com/office/officeart/2018/2/layout/IconCircleList"/>
    <dgm:cxn modelId="{13E34D16-44EF-4616-84C4-05B316B2F5BE}" type="presParOf" srcId="{9B1FB328-780C-4313-9B52-677F065D45E4}" destId="{8BBD4AB3-7058-4A3F-A51F-B28DCA35D6A9}" srcOrd="3" destOrd="0" presId="urn:microsoft.com/office/officeart/2018/2/layout/IconCircleList"/>
    <dgm:cxn modelId="{1747FF42-45BA-4F3F-B93F-3D84828E9E11}" type="presParOf" srcId="{7FF202ED-0BFA-4D3C-B784-D078D221916C}" destId="{804660B7-DEDB-488B-8A93-1CC1D0B410D4}" srcOrd="5" destOrd="0" presId="urn:microsoft.com/office/officeart/2018/2/layout/IconCircleList"/>
    <dgm:cxn modelId="{90F4117A-B224-4E55-A245-650BEE0F1059}" type="presParOf" srcId="{7FF202ED-0BFA-4D3C-B784-D078D221916C}" destId="{C161E1A8-73A2-480B-B46F-EE01C2651208}" srcOrd="6" destOrd="0" presId="urn:microsoft.com/office/officeart/2018/2/layout/IconCircleList"/>
    <dgm:cxn modelId="{278CEB9B-7E4B-4109-9D01-822E95A0D8D6}" type="presParOf" srcId="{C161E1A8-73A2-480B-B46F-EE01C2651208}" destId="{515389E0-0034-4371-A57B-F417E8365233}" srcOrd="0" destOrd="0" presId="urn:microsoft.com/office/officeart/2018/2/layout/IconCircleList"/>
    <dgm:cxn modelId="{8C0363F4-1497-4BDE-A64A-E9C48880F792}" type="presParOf" srcId="{C161E1A8-73A2-480B-B46F-EE01C2651208}" destId="{573FD8C8-8B13-42BA-9D8F-8FC1E8CB0D01}" srcOrd="1" destOrd="0" presId="urn:microsoft.com/office/officeart/2018/2/layout/IconCircleList"/>
    <dgm:cxn modelId="{3FA27A78-ABDE-4214-9E55-A060AFE87AEB}" type="presParOf" srcId="{C161E1A8-73A2-480B-B46F-EE01C2651208}" destId="{44766B34-0028-42CD-BFBA-20FF8F189281}" srcOrd="2" destOrd="0" presId="urn:microsoft.com/office/officeart/2018/2/layout/IconCircleList"/>
    <dgm:cxn modelId="{0AFAEF2B-B782-46D1-AADC-58FA6C8FF971}" type="presParOf" srcId="{C161E1A8-73A2-480B-B46F-EE01C2651208}" destId="{6690E362-806A-4118-BCFD-DB595893AEE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0F7FB1-72C4-48A2-B83B-7AD8642D2805}"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IN"/>
        </a:p>
      </dgm:t>
    </dgm:pt>
    <dgm:pt modelId="{0458B546-0C91-43C7-AD95-DC208FDA4348}">
      <dgm:prSet/>
      <dgm:spPr/>
      <dgm:t>
        <a:bodyPr/>
        <a:lstStyle/>
        <a:p>
          <a:r>
            <a:rPr lang="en-IN" dirty="0"/>
            <a:t>Microbiome‑Based Therapies: Faecal microbiota transplantation (FMT) has emerged as a microbiome‑based therapy that restores gut microbial balance and is established for recurrent </a:t>
          </a:r>
          <a:r>
            <a:rPr lang="en-IN" i="1" dirty="0"/>
            <a:t>Clostridioides difficile</a:t>
          </a:r>
          <a:r>
            <a:rPr lang="en-IN" dirty="0"/>
            <a:t> infection.</a:t>
          </a:r>
        </a:p>
      </dgm:t>
    </dgm:pt>
    <dgm:pt modelId="{AE1C9548-AD90-4DF3-B647-56AA0376F582}" type="parTrans" cxnId="{BAC86050-43B3-4B39-8901-447D4406A08E}">
      <dgm:prSet/>
      <dgm:spPr/>
      <dgm:t>
        <a:bodyPr/>
        <a:lstStyle/>
        <a:p>
          <a:endParaRPr lang="en-IN"/>
        </a:p>
      </dgm:t>
    </dgm:pt>
    <dgm:pt modelId="{D794C228-2C97-44D7-9294-68EA6C57E3FC}" type="sibTrans" cxnId="{BAC86050-43B3-4B39-8901-447D4406A08E}">
      <dgm:prSet/>
      <dgm:spPr/>
      <dgm:t>
        <a:bodyPr/>
        <a:lstStyle/>
        <a:p>
          <a:endParaRPr lang="en-IN"/>
        </a:p>
      </dgm:t>
    </dgm:pt>
    <dgm:pt modelId="{D90D2FD8-4AA0-4AD2-B0A8-9EB628165979}">
      <dgm:prSet/>
      <dgm:spPr/>
      <dgm:t>
        <a:bodyPr/>
        <a:lstStyle/>
        <a:p>
          <a:r>
            <a:rPr lang="en-IN" dirty="0"/>
            <a:t>Gene Therapy &amp; Precision Medicine: CRISPR‑based genome editing is being explored for treating liver diseases</a:t>
          </a:r>
        </a:p>
      </dgm:t>
    </dgm:pt>
    <dgm:pt modelId="{BE040484-5FDA-47F6-B7DE-4141F7227DBA}" type="parTrans" cxnId="{6B4E61D1-B20D-4644-AD90-CA0B2C4B3960}">
      <dgm:prSet/>
      <dgm:spPr/>
      <dgm:t>
        <a:bodyPr/>
        <a:lstStyle/>
        <a:p>
          <a:endParaRPr lang="en-IN"/>
        </a:p>
      </dgm:t>
    </dgm:pt>
    <dgm:pt modelId="{E462A98B-850D-4B5A-A5A1-8E31308DA697}" type="sibTrans" cxnId="{6B4E61D1-B20D-4644-AD90-CA0B2C4B3960}">
      <dgm:prSet/>
      <dgm:spPr/>
      <dgm:t>
        <a:bodyPr/>
        <a:lstStyle/>
        <a:p>
          <a:endParaRPr lang="en-IN"/>
        </a:p>
      </dgm:t>
    </dgm:pt>
    <dgm:pt modelId="{47A57C0E-5C54-4A0F-99FA-6BCFA4F401CB}">
      <dgm:prSet/>
      <dgm:spPr/>
      <dgm:t>
        <a:bodyPr/>
        <a:lstStyle/>
        <a:p>
          <a:r>
            <a:rPr lang="en-IN" dirty="0"/>
            <a:t>AI + Multi‑Omics Precision Medicine: Artificial intelligence is increasingly used to analyse complex data and guide therapeutic decision‑making.</a:t>
          </a:r>
        </a:p>
      </dgm:t>
    </dgm:pt>
    <dgm:pt modelId="{9543E993-0B98-4A50-8642-F8416C7499C6}" type="parTrans" cxnId="{9F8D14D8-2BFE-4E09-89C9-36C0A80551EC}">
      <dgm:prSet/>
      <dgm:spPr/>
      <dgm:t>
        <a:bodyPr/>
        <a:lstStyle/>
        <a:p>
          <a:endParaRPr lang="en-IN"/>
        </a:p>
      </dgm:t>
    </dgm:pt>
    <dgm:pt modelId="{04DAAA4B-883F-4C7B-BBAC-4D2FEF8589E5}" type="sibTrans" cxnId="{9F8D14D8-2BFE-4E09-89C9-36C0A80551EC}">
      <dgm:prSet/>
      <dgm:spPr/>
      <dgm:t>
        <a:bodyPr/>
        <a:lstStyle/>
        <a:p>
          <a:endParaRPr lang="en-IN"/>
        </a:p>
      </dgm:t>
    </dgm:pt>
    <dgm:pt modelId="{D064D7E0-96A5-4CE4-BCC2-1663520B10EC}" type="pres">
      <dgm:prSet presAssocID="{5C0F7FB1-72C4-48A2-B83B-7AD8642D2805}" presName="vert0" presStyleCnt="0">
        <dgm:presLayoutVars>
          <dgm:dir/>
          <dgm:animOne val="branch"/>
          <dgm:animLvl val="lvl"/>
        </dgm:presLayoutVars>
      </dgm:prSet>
      <dgm:spPr/>
    </dgm:pt>
    <dgm:pt modelId="{798A999E-BA75-445C-A81D-03293FD1EEC2}" type="pres">
      <dgm:prSet presAssocID="{0458B546-0C91-43C7-AD95-DC208FDA4348}" presName="thickLine" presStyleLbl="alignNode1" presStyleIdx="0" presStyleCnt="3"/>
      <dgm:spPr/>
    </dgm:pt>
    <dgm:pt modelId="{FFB2A226-7195-4FE2-A735-5A9F1EF3293B}" type="pres">
      <dgm:prSet presAssocID="{0458B546-0C91-43C7-AD95-DC208FDA4348}" presName="horz1" presStyleCnt="0"/>
      <dgm:spPr/>
    </dgm:pt>
    <dgm:pt modelId="{D3546DD9-CDD9-4B47-B6A9-32A64013D157}" type="pres">
      <dgm:prSet presAssocID="{0458B546-0C91-43C7-AD95-DC208FDA4348}" presName="tx1" presStyleLbl="revTx" presStyleIdx="0" presStyleCnt="3"/>
      <dgm:spPr/>
    </dgm:pt>
    <dgm:pt modelId="{42B40DCC-07C1-45DE-8AE7-0374EC28D162}" type="pres">
      <dgm:prSet presAssocID="{0458B546-0C91-43C7-AD95-DC208FDA4348}" presName="vert1" presStyleCnt="0"/>
      <dgm:spPr/>
    </dgm:pt>
    <dgm:pt modelId="{776011BB-90B3-4F37-ACB5-2F2969E8B191}" type="pres">
      <dgm:prSet presAssocID="{D90D2FD8-4AA0-4AD2-B0A8-9EB628165979}" presName="thickLine" presStyleLbl="alignNode1" presStyleIdx="1" presStyleCnt="3"/>
      <dgm:spPr/>
    </dgm:pt>
    <dgm:pt modelId="{89C12313-4ADF-4C59-8DED-419F5F2D3075}" type="pres">
      <dgm:prSet presAssocID="{D90D2FD8-4AA0-4AD2-B0A8-9EB628165979}" presName="horz1" presStyleCnt="0"/>
      <dgm:spPr/>
    </dgm:pt>
    <dgm:pt modelId="{16BF982F-6457-4A2F-BDA0-DC73931B267D}" type="pres">
      <dgm:prSet presAssocID="{D90D2FD8-4AA0-4AD2-B0A8-9EB628165979}" presName="tx1" presStyleLbl="revTx" presStyleIdx="1" presStyleCnt="3"/>
      <dgm:spPr/>
    </dgm:pt>
    <dgm:pt modelId="{AC120F27-62D3-4257-A73C-20FE3B3B75E1}" type="pres">
      <dgm:prSet presAssocID="{D90D2FD8-4AA0-4AD2-B0A8-9EB628165979}" presName="vert1" presStyleCnt="0"/>
      <dgm:spPr/>
    </dgm:pt>
    <dgm:pt modelId="{2413A08F-4AE5-4EAB-826F-11346BD2018B}" type="pres">
      <dgm:prSet presAssocID="{47A57C0E-5C54-4A0F-99FA-6BCFA4F401CB}" presName="thickLine" presStyleLbl="alignNode1" presStyleIdx="2" presStyleCnt="3"/>
      <dgm:spPr/>
    </dgm:pt>
    <dgm:pt modelId="{BF1690F1-F932-4F1C-9B9F-4B0AE458487D}" type="pres">
      <dgm:prSet presAssocID="{47A57C0E-5C54-4A0F-99FA-6BCFA4F401CB}" presName="horz1" presStyleCnt="0"/>
      <dgm:spPr/>
    </dgm:pt>
    <dgm:pt modelId="{08974F54-1658-429F-BA0A-25A7335216B7}" type="pres">
      <dgm:prSet presAssocID="{47A57C0E-5C54-4A0F-99FA-6BCFA4F401CB}" presName="tx1" presStyleLbl="revTx" presStyleIdx="2" presStyleCnt="3"/>
      <dgm:spPr/>
    </dgm:pt>
    <dgm:pt modelId="{45693DB4-DEFD-4F9C-AB60-64C010DE3FFA}" type="pres">
      <dgm:prSet presAssocID="{47A57C0E-5C54-4A0F-99FA-6BCFA4F401CB}" presName="vert1" presStyleCnt="0"/>
      <dgm:spPr/>
    </dgm:pt>
  </dgm:ptLst>
  <dgm:cxnLst>
    <dgm:cxn modelId="{3D231F0B-2E00-4897-8CDC-3634A2182D23}" type="presOf" srcId="{5C0F7FB1-72C4-48A2-B83B-7AD8642D2805}" destId="{D064D7E0-96A5-4CE4-BCC2-1663520B10EC}" srcOrd="0" destOrd="0" presId="urn:microsoft.com/office/officeart/2008/layout/LinedList"/>
    <dgm:cxn modelId="{48ADF227-C037-495F-BA2A-A04D9A151B10}" type="presOf" srcId="{47A57C0E-5C54-4A0F-99FA-6BCFA4F401CB}" destId="{08974F54-1658-429F-BA0A-25A7335216B7}" srcOrd="0" destOrd="0" presId="urn:microsoft.com/office/officeart/2008/layout/LinedList"/>
    <dgm:cxn modelId="{F7CE2D50-A7A8-4ADE-982F-F336FA559DBF}" type="presOf" srcId="{0458B546-0C91-43C7-AD95-DC208FDA4348}" destId="{D3546DD9-CDD9-4B47-B6A9-32A64013D157}" srcOrd="0" destOrd="0" presId="urn:microsoft.com/office/officeart/2008/layout/LinedList"/>
    <dgm:cxn modelId="{BAC86050-43B3-4B39-8901-447D4406A08E}" srcId="{5C0F7FB1-72C4-48A2-B83B-7AD8642D2805}" destId="{0458B546-0C91-43C7-AD95-DC208FDA4348}" srcOrd="0" destOrd="0" parTransId="{AE1C9548-AD90-4DF3-B647-56AA0376F582}" sibTransId="{D794C228-2C97-44D7-9294-68EA6C57E3FC}"/>
    <dgm:cxn modelId="{398CF17E-C6B1-488E-A968-3CD011184A5B}" type="presOf" srcId="{D90D2FD8-4AA0-4AD2-B0A8-9EB628165979}" destId="{16BF982F-6457-4A2F-BDA0-DC73931B267D}" srcOrd="0" destOrd="0" presId="urn:microsoft.com/office/officeart/2008/layout/LinedList"/>
    <dgm:cxn modelId="{6B4E61D1-B20D-4644-AD90-CA0B2C4B3960}" srcId="{5C0F7FB1-72C4-48A2-B83B-7AD8642D2805}" destId="{D90D2FD8-4AA0-4AD2-B0A8-9EB628165979}" srcOrd="1" destOrd="0" parTransId="{BE040484-5FDA-47F6-B7DE-4141F7227DBA}" sibTransId="{E462A98B-850D-4B5A-A5A1-8E31308DA697}"/>
    <dgm:cxn modelId="{9F8D14D8-2BFE-4E09-89C9-36C0A80551EC}" srcId="{5C0F7FB1-72C4-48A2-B83B-7AD8642D2805}" destId="{47A57C0E-5C54-4A0F-99FA-6BCFA4F401CB}" srcOrd="2" destOrd="0" parTransId="{9543E993-0B98-4A50-8642-F8416C7499C6}" sibTransId="{04DAAA4B-883F-4C7B-BBAC-4D2FEF8589E5}"/>
    <dgm:cxn modelId="{49C4BD10-807C-4349-9BC3-1297DDA35906}" type="presParOf" srcId="{D064D7E0-96A5-4CE4-BCC2-1663520B10EC}" destId="{798A999E-BA75-445C-A81D-03293FD1EEC2}" srcOrd="0" destOrd="0" presId="urn:microsoft.com/office/officeart/2008/layout/LinedList"/>
    <dgm:cxn modelId="{98E9DAC1-35C4-4DF9-B28E-3909B27574F8}" type="presParOf" srcId="{D064D7E0-96A5-4CE4-BCC2-1663520B10EC}" destId="{FFB2A226-7195-4FE2-A735-5A9F1EF3293B}" srcOrd="1" destOrd="0" presId="urn:microsoft.com/office/officeart/2008/layout/LinedList"/>
    <dgm:cxn modelId="{17F6C9F1-A9AF-44B0-9910-0671F64DF855}" type="presParOf" srcId="{FFB2A226-7195-4FE2-A735-5A9F1EF3293B}" destId="{D3546DD9-CDD9-4B47-B6A9-32A64013D157}" srcOrd="0" destOrd="0" presId="urn:microsoft.com/office/officeart/2008/layout/LinedList"/>
    <dgm:cxn modelId="{8FF20BBC-E248-47E8-91E0-90AD41FECFFD}" type="presParOf" srcId="{FFB2A226-7195-4FE2-A735-5A9F1EF3293B}" destId="{42B40DCC-07C1-45DE-8AE7-0374EC28D162}" srcOrd="1" destOrd="0" presId="urn:microsoft.com/office/officeart/2008/layout/LinedList"/>
    <dgm:cxn modelId="{725E4C79-3CE2-47EB-BB7D-0704E97F9A2D}" type="presParOf" srcId="{D064D7E0-96A5-4CE4-BCC2-1663520B10EC}" destId="{776011BB-90B3-4F37-ACB5-2F2969E8B191}" srcOrd="2" destOrd="0" presId="urn:microsoft.com/office/officeart/2008/layout/LinedList"/>
    <dgm:cxn modelId="{A69B36AC-44AC-48C0-B378-0739D83275B4}" type="presParOf" srcId="{D064D7E0-96A5-4CE4-BCC2-1663520B10EC}" destId="{89C12313-4ADF-4C59-8DED-419F5F2D3075}" srcOrd="3" destOrd="0" presId="urn:microsoft.com/office/officeart/2008/layout/LinedList"/>
    <dgm:cxn modelId="{2CCA1E66-1835-4C5E-8CF2-221C769DE54C}" type="presParOf" srcId="{89C12313-4ADF-4C59-8DED-419F5F2D3075}" destId="{16BF982F-6457-4A2F-BDA0-DC73931B267D}" srcOrd="0" destOrd="0" presId="urn:microsoft.com/office/officeart/2008/layout/LinedList"/>
    <dgm:cxn modelId="{85E957D3-C6EB-4877-BE77-630FD303B0FB}" type="presParOf" srcId="{89C12313-4ADF-4C59-8DED-419F5F2D3075}" destId="{AC120F27-62D3-4257-A73C-20FE3B3B75E1}" srcOrd="1" destOrd="0" presId="urn:microsoft.com/office/officeart/2008/layout/LinedList"/>
    <dgm:cxn modelId="{30862F96-D0A2-42F3-B1FC-8C94103DF49E}" type="presParOf" srcId="{D064D7E0-96A5-4CE4-BCC2-1663520B10EC}" destId="{2413A08F-4AE5-4EAB-826F-11346BD2018B}" srcOrd="4" destOrd="0" presId="urn:microsoft.com/office/officeart/2008/layout/LinedList"/>
    <dgm:cxn modelId="{19191D45-911C-4FA6-925A-742F779AF483}" type="presParOf" srcId="{D064D7E0-96A5-4CE4-BCC2-1663520B10EC}" destId="{BF1690F1-F932-4F1C-9B9F-4B0AE458487D}" srcOrd="5" destOrd="0" presId="urn:microsoft.com/office/officeart/2008/layout/LinedList"/>
    <dgm:cxn modelId="{64494704-532D-4C6B-ADBF-4A97B5317B34}" type="presParOf" srcId="{BF1690F1-F932-4F1C-9B9F-4B0AE458487D}" destId="{08974F54-1658-429F-BA0A-25A7335216B7}" srcOrd="0" destOrd="0" presId="urn:microsoft.com/office/officeart/2008/layout/LinedList"/>
    <dgm:cxn modelId="{C8F203B9-6789-4037-B0B5-C07FD824010C}" type="presParOf" srcId="{BF1690F1-F932-4F1C-9B9F-4B0AE458487D}" destId="{45693DB4-DEFD-4F9C-AB60-64C010DE3FF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4AC189-C8F8-4C42-8187-6B07C2398B8C}" type="doc">
      <dgm:prSet loTypeId="urn:microsoft.com/office/officeart/2005/8/layout/default" loCatId="list" qsTypeId="urn:microsoft.com/office/officeart/2005/8/quickstyle/simple5" qsCatId="simple" csTypeId="urn:microsoft.com/office/officeart/2005/8/colors/colorful4" csCatId="colorful" phldr="1"/>
      <dgm:spPr/>
      <dgm:t>
        <a:bodyPr/>
        <a:lstStyle/>
        <a:p>
          <a:endParaRPr lang="en-IN"/>
        </a:p>
      </dgm:t>
    </dgm:pt>
    <dgm:pt modelId="{D495BF08-3202-4135-ABED-4A5B7B50E480}">
      <dgm:prSet/>
      <dgm:spPr/>
      <dgm:t>
        <a:bodyPr/>
        <a:lstStyle/>
        <a:p>
          <a:r>
            <a:rPr lang="en-IN" dirty="0"/>
            <a:t>High‑definition (HD) endoscopy provides superior image resolution, allowing better visualization.</a:t>
          </a:r>
        </a:p>
      </dgm:t>
    </dgm:pt>
    <dgm:pt modelId="{FD27BA5C-D937-4659-8822-2776862447AE}" type="parTrans" cxnId="{F9255742-BDCA-4B4A-993A-CCC5ABB99963}">
      <dgm:prSet/>
      <dgm:spPr/>
      <dgm:t>
        <a:bodyPr/>
        <a:lstStyle/>
        <a:p>
          <a:endParaRPr lang="en-IN"/>
        </a:p>
      </dgm:t>
    </dgm:pt>
    <dgm:pt modelId="{16CCD401-BE71-4843-BFD8-E8E611E73452}" type="sibTrans" cxnId="{F9255742-BDCA-4B4A-993A-CCC5ABB99963}">
      <dgm:prSet/>
      <dgm:spPr/>
      <dgm:t>
        <a:bodyPr/>
        <a:lstStyle/>
        <a:p>
          <a:endParaRPr lang="en-IN"/>
        </a:p>
      </dgm:t>
    </dgm:pt>
    <dgm:pt modelId="{2969D2C6-DA06-40AD-AF1F-0E1747E1FC66}">
      <dgm:prSet/>
      <dgm:spPr/>
      <dgm:t>
        <a:bodyPr/>
        <a:lstStyle/>
        <a:p>
          <a:r>
            <a:rPr lang="en-IN" dirty="0"/>
            <a:t>Virtual chromoendoscopy techniques: Narrow‑band imaging (NBI) and i‑SCAN improve visualization of vascular and mucosal patterns without the need for dyes.</a:t>
          </a:r>
        </a:p>
      </dgm:t>
    </dgm:pt>
    <dgm:pt modelId="{B5613F5A-8EBF-405E-9524-57518995205E}" type="parTrans" cxnId="{2A04B688-ED1B-4459-BBA3-77EE48BFD919}">
      <dgm:prSet/>
      <dgm:spPr/>
      <dgm:t>
        <a:bodyPr/>
        <a:lstStyle/>
        <a:p>
          <a:endParaRPr lang="en-IN"/>
        </a:p>
      </dgm:t>
    </dgm:pt>
    <dgm:pt modelId="{57FA164A-485E-42C7-BD40-A215986FC0CB}" type="sibTrans" cxnId="{2A04B688-ED1B-4459-BBA3-77EE48BFD919}">
      <dgm:prSet/>
      <dgm:spPr/>
      <dgm:t>
        <a:bodyPr/>
        <a:lstStyle/>
        <a:p>
          <a:endParaRPr lang="en-IN"/>
        </a:p>
      </dgm:t>
    </dgm:pt>
    <dgm:pt modelId="{83C38F4E-3B16-4E96-B040-EE94AD5611F5}">
      <dgm:prSet/>
      <dgm:spPr/>
      <dgm:t>
        <a:bodyPr/>
        <a:lstStyle/>
        <a:p>
          <a:r>
            <a:rPr lang="en-IN" dirty="0"/>
            <a:t>These imaging techniques help in the early detection of dysplasia and neoplasia such as Barrett’s oesophagus and colorectal cancer.</a:t>
          </a:r>
        </a:p>
      </dgm:t>
    </dgm:pt>
    <dgm:pt modelId="{90A2F8B2-20F0-4175-ADA9-1D25D2AE8F4D}" type="parTrans" cxnId="{177EC335-41F7-43D6-AB65-D6E7FA406D40}">
      <dgm:prSet/>
      <dgm:spPr/>
      <dgm:t>
        <a:bodyPr/>
        <a:lstStyle/>
        <a:p>
          <a:endParaRPr lang="en-IN"/>
        </a:p>
      </dgm:t>
    </dgm:pt>
    <dgm:pt modelId="{D674027E-6587-40DC-8F78-CFAFB6402248}" type="sibTrans" cxnId="{177EC335-41F7-43D6-AB65-D6E7FA406D40}">
      <dgm:prSet/>
      <dgm:spPr/>
      <dgm:t>
        <a:bodyPr/>
        <a:lstStyle/>
        <a:p>
          <a:endParaRPr lang="en-IN"/>
        </a:p>
      </dgm:t>
    </dgm:pt>
    <dgm:pt modelId="{542ED508-565B-47A4-A32D-6F1E7898793C}">
      <dgm:prSet phldrT="[Text]"/>
      <dgm:spPr/>
      <dgm:t>
        <a:bodyPr/>
        <a:lstStyle/>
        <a:p>
          <a:pPr>
            <a:buNone/>
          </a:pPr>
          <a:r>
            <a:rPr lang="en-IN" b="0" i="0" dirty="0"/>
            <a:t>Chromoendoscopy enhances lesion detection by using dyes or digital imaging techniques.</a:t>
          </a:r>
          <a:endParaRPr lang="en-IN" dirty="0"/>
        </a:p>
      </dgm:t>
    </dgm:pt>
    <dgm:pt modelId="{3DFC8F5E-197D-47BA-9F5C-9FE9664A11A2}" type="parTrans" cxnId="{03B6038E-26E5-45EB-8D78-D7D170ABDF5E}">
      <dgm:prSet/>
      <dgm:spPr/>
      <dgm:t>
        <a:bodyPr/>
        <a:lstStyle/>
        <a:p>
          <a:endParaRPr lang="en-IN"/>
        </a:p>
      </dgm:t>
    </dgm:pt>
    <dgm:pt modelId="{1EDBB6FD-908A-4611-9E28-2AB38C267C2F}" type="sibTrans" cxnId="{03B6038E-26E5-45EB-8D78-D7D170ABDF5E}">
      <dgm:prSet/>
      <dgm:spPr/>
      <dgm:t>
        <a:bodyPr/>
        <a:lstStyle/>
        <a:p>
          <a:endParaRPr lang="en-IN"/>
        </a:p>
      </dgm:t>
    </dgm:pt>
    <dgm:pt modelId="{6FD56450-7F0B-47FD-B6A9-11BDE21D0F07}" type="pres">
      <dgm:prSet presAssocID="{EC4AC189-C8F8-4C42-8187-6B07C2398B8C}" presName="diagram" presStyleCnt="0">
        <dgm:presLayoutVars>
          <dgm:dir/>
          <dgm:resizeHandles val="exact"/>
        </dgm:presLayoutVars>
      </dgm:prSet>
      <dgm:spPr/>
    </dgm:pt>
    <dgm:pt modelId="{A0239151-586E-4944-B1DE-10198EF03493}" type="pres">
      <dgm:prSet presAssocID="{D495BF08-3202-4135-ABED-4A5B7B50E480}" presName="node" presStyleLbl="node1" presStyleIdx="0" presStyleCnt="4">
        <dgm:presLayoutVars>
          <dgm:bulletEnabled val="1"/>
        </dgm:presLayoutVars>
      </dgm:prSet>
      <dgm:spPr/>
    </dgm:pt>
    <dgm:pt modelId="{E45CE8AF-075C-4530-B34E-A61940E25080}" type="pres">
      <dgm:prSet presAssocID="{16CCD401-BE71-4843-BFD8-E8E611E73452}" presName="sibTrans" presStyleCnt="0"/>
      <dgm:spPr/>
    </dgm:pt>
    <dgm:pt modelId="{AC3B6C9F-4216-4D2E-BC1E-1857D25DC796}" type="pres">
      <dgm:prSet presAssocID="{542ED508-565B-47A4-A32D-6F1E7898793C}" presName="node" presStyleLbl="node1" presStyleIdx="1" presStyleCnt="4">
        <dgm:presLayoutVars>
          <dgm:bulletEnabled val="1"/>
        </dgm:presLayoutVars>
      </dgm:prSet>
      <dgm:spPr/>
    </dgm:pt>
    <dgm:pt modelId="{8ED7E359-F042-4F94-9FD5-D3596DD46BD6}" type="pres">
      <dgm:prSet presAssocID="{1EDBB6FD-908A-4611-9E28-2AB38C267C2F}" presName="sibTrans" presStyleCnt="0"/>
      <dgm:spPr/>
    </dgm:pt>
    <dgm:pt modelId="{0EC21700-5EC7-4191-BCC3-636166AD440D}" type="pres">
      <dgm:prSet presAssocID="{2969D2C6-DA06-40AD-AF1F-0E1747E1FC66}" presName="node" presStyleLbl="node1" presStyleIdx="2" presStyleCnt="4">
        <dgm:presLayoutVars>
          <dgm:bulletEnabled val="1"/>
        </dgm:presLayoutVars>
      </dgm:prSet>
      <dgm:spPr/>
    </dgm:pt>
    <dgm:pt modelId="{B0C23637-0EC6-4332-9617-292935529010}" type="pres">
      <dgm:prSet presAssocID="{57FA164A-485E-42C7-BD40-A215986FC0CB}" presName="sibTrans" presStyleCnt="0"/>
      <dgm:spPr/>
    </dgm:pt>
    <dgm:pt modelId="{11030BEF-70CC-4E90-97A8-9C290D29043C}" type="pres">
      <dgm:prSet presAssocID="{83C38F4E-3B16-4E96-B040-EE94AD5611F5}" presName="node" presStyleLbl="node1" presStyleIdx="3" presStyleCnt="4">
        <dgm:presLayoutVars>
          <dgm:bulletEnabled val="1"/>
        </dgm:presLayoutVars>
      </dgm:prSet>
      <dgm:spPr/>
    </dgm:pt>
  </dgm:ptLst>
  <dgm:cxnLst>
    <dgm:cxn modelId="{177EC335-41F7-43D6-AB65-D6E7FA406D40}" srcId="{EC4AC189-C8F8-4C42-8187-6B07C2398B8C}" destId="{83C38F4E-3B16-4E96-B040-EE94AD5611F5}" srcOrd="3" destOrd="0" parTransId="{90A2F8B2-20F0-4175-ADA9-1D25D2AE8F4D}" sibTransId="{D674027E-6587-40DC-8F78-CFAFB6402248}"/>
    <dgm:cxn modelId="{D84D6F41-FC99-42BE-B36E-C69D47F3055B}" type="presOf" srcId="{542ED508-565B-47A4-A32D-6F1E7898793C}" destId="{AC3B6C9F-4216-4D2E-BC1E-1857D25DC796}" srcOrd="0" destOrd="0" presId="urn:microsoft.com/office/officeart/2005/8/layout/default"/>
    <dgm:cxn modelId="{0EEB8C41-3AF0-4BBB-B2CB-3188BC062305}" type="presOf" srcId="{D495BF08-3202-4135-ABED-4A5B7B50E480}" destId="{A0239151-586E-4944-B1DE-10198EF03493}" srcOrd="0" destOrd="0" presId="urn:microsoft.com/office/officeart/2005/8/layout/default"/>
    <dgm:cxn modelId="{F9255742-BDCA-4B4A-993A-CCC5ABB99963}" srcId="{EC4AC189-C8F8-4C42-8187-6B07C2398B8C}" destId="{D495BF08-3202-4135-ABED-4A5B7B50E480}" srcOrd="0" destOrd="0" parTransId="{FD27BA5C-D937-4659-8822-2776862447AE}" sibTransId="{16CCD401-BE71-4843-BFD8-E8E611E73452}"/>
    <dgm:cxn modelId="{2A04B688-ED1B-4459-BBA3-77EE48BFD919}" srcId="{EC4AC189-C8F8-4C42-8187-6B07C2398B8C}" destId="{2969D2C6-DA06-40AD-AF1F-0E1747E1FC66}" srcOrd="2" destOrd="0" parTransId="{B5613F5A-8EBF-405E-9524-57518995205E}" sibTransId="{57FA164A-485E-42C7-BD40-A215986FC0CB}"/>
    <dgm:cxn modelId="{03B6038E-26E5-45EB-8D78-D7D170ABDF5E}" srcId="{EC4AC189-C8F8-4C42-8187-6B07C2398B8C}" destId="{542ED508-565B-47A4-A32D-6F1E7898793C}" srcOrd="1" destOrd="0" parTransId="{3DFC8F5E-197D-47BA-9F5C-9FE9664A11A2}" sibTransId="{1EDBB6FD-908A-4611-9E28-2AB38C267C2F}"/>
    <dgm:cxn modelId="{2F80C38F-1EF5-48F4-A497-920FDCE41A48}" type="presOf" srcId="{EC4AC189-C8F8-4C42-8187-6B07C2398B8C}" destId="{6FD56450-7F0B-47FD-B6A9-11BDE21D0F07}" srcOrd="0" destOrd="0" presId="urn:microsoft.com/office/officeart/2005/8/layout/default"/>
    <dgm:cxn modelId="{115A5E9A-EE3C-4D86-A8C9-C15A0C5A5C2B}" type="presOf" srcId="{83C38F4E-3B16-4E96-B040-EE94AD5611F5}" destId="{11030BEF-70CC-4E90-97A8-9C290D29043C}" srcOrd="0" destOrd="0" presId="urn:microsoft.com/office/officeart/2005/8/layout/default"/>
    <dgm:cxn modelId="{BFD844E1-850E-4029-B99D-A7E0968A36D9}" type="presOf" srcId="{2969D2C6-DA06-40AD-AF1F-0E1747E1FC66}" destId="{0EC21700-5EC7-4191-BCC3-636166AD440D}" srcOrd="0" destOrd="0" presId="urn:microsoft.com/office/officeart/2005/8/layout/default"/>
    <dgm:cxn modelId="{892AA359-E5EA-4E2E-9FB5-3F188969BFCC}" type="presParOf" srcId="{6FD56450-7F0B-47FD-B6A9-11BDE21D0F07}" destId="{A0239151-586E-4944-B1DE-10198EF03493}" srcOrd="0" destOrd="0" presId="urn:microsoft.com/office/officeart/2005/8/layout/default"/>
    <dgm:cxn modelId="{60A947A7-07B4-4751-9826-5D635620DF4A}" type="presParOf" srcId="{6FD56450-7F0B-47FD-B6A9-11BDE21D0F07}" destId="{E45CE8AF-075C-4530-B34E-A61940E25080}" srcOrd="1" destOrd="0" presId="urn:microsoft.com/office/officeart/2005/8/layout/default"/>
    <dgm:cxn modelId="{E62D6AC7-7EFD-4A0A-8FBB-F0ABD5180DB9}" type="presParOf" srcId="{6FD56450-7F0B-47FD-B6A9-11BDE21D0F07}" destId="{AC3B6C9F-4216-4D2E-BC1E-1857D25DC796}" srcOrd="2" destOrd="0" presId="urn:microsoft.com/office/officeart/2005/8/layout/default"/>
    <dgm:cxn modelId="{B00DEED5-78C6-4DA3-8DBA-D3245934D01C}" type="presParOf" srcId="{6FD56450-7F0B-47FD-B6A9-11BDE21D0F07}" destId="{8ED7E359-F042-4F94-9FD5-D3596DD46BD6}" srcOrd="3" destOrd="0" presId="urn:microsoft.com/office/officeart/2005/8/layout/default"/>
    <dgm:cxn modelId="{8DC41A17-3681-4A4B-A2C1-B9D45175B4A3}" type="presParOf" srcId="{6FD56450-7F0B-47FD-B6A9-11BDE21D0F07}" destId="{0EC21700-5EC7-4191-BCC3-636166AD440D}" srcOrd="4" destOrd="0" presId="urn:microsoft.com/office/officeart/2005/8/layout/default"/>
    <dgm:cxn modelId="{70D58066-8A8D-46E8-84CF-B429D068A656}" type="presParOf" srcId="{6FD56450-7F0B-47FD-B6A9-11BDE21D0F07}" destId="{B0C23637-0EC6-4332-9617-292935529010}" srcOrd="5" destOrd="0" presId="urn:microsoft.com/office/officeart/2005/8/layout/default"/>
    <dgm:cxn modelId="{597A278C-CCA4-4B3E-BDC3-40B6BF49F9C4}" type="presParOf" srcId="{6FD56450-7F0B-47FD-B6A9-11BDE21D0F07}" destId="{11030BEF-70CC-4E90-97A8-9C290D29043C}"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6FCB98-A89D-4656-A07E-714BE1781874}" type="doc">
      <dgm:prSet loTypeId="urn:microsoft.com/office/officeart/2009/3/layout/HorizontalOrganizationChart" loCatId="hierarchy" qsTypeId="urn:microsoft.com/office/officeart/2005/8/quickstyle/simple5" qsCatId="simple" csTypeId="urn:microsoft.com/office/officeart/2005/8/colors/accent1_2" csCatId="accent1" phldr="1"/>
      <dgm:spPr/>
      <dgm:t>
        <a:bodyPr/>
        <a:lstStyle/>
        <a:p>
          <a:endParaRPr lang="en-US"/>
        </a:p>
      </dgm:t>
    </dgm:pt>
    <dgm:pt modelId="{59250982-6742-4E02-8C66-D0D3D8AD3D6D}">
      <dgm:prSet/>
      <dgm:spPr/>
      <dgm:t>
        <a:bodyPr/>
        <a:lstStyle/>
        <a:p>
          <a:pPr rtl="0"/>
          <a:r>
            <a:rPr lang="en-US" dirty="0"/>
            <a:t>In endoscopy, AI is utilized to enhance diagnostic accuracy and improve procedural efficiency</a:t>
          </a:r>
          <a:endParaRPr lang="en-IN" dirty="0"/>
        </a:p>
      </dgm:t>
    </dgm:pt>
    <dgm:pt modelId="{46B16B5E-FEF3-4066-A875-C1AB03FFCC79}" type="parTrans" cxnId="{E5FD2248-FDA1-41B6-9407-42507B59CB7F}">
      <dgm:prSet/>
      <dgm:spPr/>
      <dgm:t>
        <a:bodyPr/>
        <a:lstStyle/>
        <a:p>
          <a:endParaRPr lang="en-US"/>
        </a:p>
      </dgm:t>
    </dgm:pt>
    <dgm:pt modelId="{0C546DFA-20BB-406F-9F62-319A6C28AF13}" type="sibTrans" cxnId="{E5FD2248-FDA1-41B6-9407-42507B59CB7F}">
      <dgm:prSet/>
      <dgm:spPr/>
      <dgm:t>
        <a:bodyPr/>
        <a:lstStyle/>
        <a:p>
          <a:endParaRPr lang="en-US"/>
        </a:p>
      </dgm:t>
    </dgm:pt>
    <dgm:pt modelId="{62C25877-B952-4EF8-A101-AEAB5E32DB7B}">
      <dgm:prSet/>
      <dgm:spPr/>
      <dgm:t>
        <a:bodyPr/>
        <a:lstStyle/>
        <a:p>
          <a:pPr rtl="0"/>
          <a:r>
            <a:rPr lang="en-IN" b="1" dirty="0"/>
            <a:t>Applications of AI in Endoscopy:</a:t>
          </a:r>
          <a:endParaRPr lang="en-IN" dirty="0"/>
        </a:p>
      </dgm:t>
    </dgm:pt>
    <dgm:pt modelId="{45F16E96-E858-44D5-AD1F-9B2022136F3A}" type="parTrans" cxnId="{81A3B65C-0885-4F27-A498-ABC685FAC8DF}">
      <dgm:prSet/>
      <dgm:spPr/>
      <dgm:t>
        <a:bodyPr/>
        <a:lstStyle/>
        <a:p>
          <a:endParaRPr lang="en-US"/>
        </a:p>
      </dgm:t>
    </dgm:pt>
    <dgm:pt modelId="{D41FC388-A100-4719-8DD0-9CD7AB091181}" type="sibTrans" cxnId="{81A3B65C-0885-4F27-A498-ABC685FAC8DF}">
      <dgm:prSet/>
      <dgm:spPr/>
      <dgm:t>
        <a:bodyPr/>
        <a:lstStyle/>
        <a:p>
          <a:endParaRPr lang="en-US"/>
        </a:p>
      </dgm:t>
    </dgm:pt>
    <dgm:pt modelId="{B6395313-613C-4BFA-B857-8858A2F54982}">
      <dgm:prSet/>
      <dgm:spPr/>
      <dgm:t>
        <a:bodyPr/>
        <a:lstStyle/>
        <a:p>
          <a:pPr rtl="0"/>
          <a:r>
            <a:rPr lang="en-IN" b="1" dirty="0"/>
            <a:t>Lesion Detection:</a:t>
          </a:r>
          <a:endParaRPr lang="en-IN" dirty="0"/>
        </a:p>
      </dgm:t>
    </dgm:pt>
    <dgm:pt modelId="{50F4C8F1-87E7-4404-B668-8AE2ADDBE446}" type="parTrans" cxnId="{87784A73-B245-411D-BB54-70C7C29701AC}">
      <dgm:prSet/>
      <dgm:spPr/>
      <dgm:t>
        <a:bodyPr/>
        <a:lstStyle/>
        <a:p>
          <a:endParaRPr lang="en-US"/>
        </a:p>
      </dgm:t>
    </dgm:pt>
    <dgm:pt modelId="{D137E5CE-AC7D-4C6E-A839-FF420BCC6FBA}" type="sibTrans" cxnId="{87784A73-B245-411D-BB54-70C7C29701AC}">
      <dgm:prSet/>
      <dgm:spPr/>
      <dgm:t>
        <a:bodyPr/>
        <a:lstStyle/>
        <a:p>
          <a:endParaRPr lang="en-US"/>
        </a:p>
      </dgm:t>
    </dgm:pt>
    <dgm:pt modelId="{637ADBE8-0B7E-422E-8B16-6AEE2CF70123}">
      <dgm:prSet/>
      <dgm:spPr/>
      <dgm:t>
        <a:bodyPr/>
        <a:lstStyle/>
        <a:p>
          <a:pPr rtl="0"/>
          <a:r>
            <a:rPr lang="en-IN" dirty="0"/>
            <a:t>AI algorithms analyse endoscopic images in real-time to identify polyps, tumours, and other abnormalities</a:t>
          </a:r>
        </a:p>
      </dgm:t>
    </dgm:pt>
    <dgm:pt modelId="{6D242EA7-1346-41FF-8E29-DF9FF4495756}" type="parTrans" cxnId="{89C9A392-0B81-4FB6-8803-9996B4FA643D}">
      <dgm:prSet/>
      <dgm:spPr/>
      <dgm:t>
        <a:bodyPr/>
        <a:lstStyle/>
        <a:p>
          <a:endParaRPr lang="en-US"/>
        </a:p>
      </dgm:t>
    </dgm:pt>
    <dgm:pt modelId="{EE73A71C-0AB6-440C-8E7F-E5CD4448AD7B}" type="sibTrans" cxnId="{89C9A392-0B81-4FB6-8803-9996B4FA643D}">
      <dgm:prSet/>
      <dgm:spPr/>
      <dgm:t>
        <a:bodyPr/>
        <a:lstStyle/>
        <a:p>
          <a:endParaRPr lang="en-US"/>
        </a:p>
      </dgm:t>
    </dgm:pt>
    <dgm:pt modelId="{7DE258C2-DF29-493B-B6A4-BE7BB11967DD}">
      <dgm:prSet/>
      <dgm:spPr/>
      <dgm:t>
        <a:bodyPr/>
        <a:lstStyle/>
        <a:p>
          <a:pPr rtl="0"/>
          <a:r>
            <a:rPr lang="en-IN" dirty="0"/>
            <a:t>Studies show AI can significantly increase adenoma detection rates (ADR) during colonoscopy</a:t>
          </a:r>
        </a:p>
      </dgm:t>
    </dgm:pt>
    <dgm:pt modelId="{E361F99D-F88B-41ED-9328-C2C6438D1332}" type="parTrans" cxnId="{38601C47-C353-4FF1-9D1B-C662332758C2}">
      <dgm:prSet/>
      <dgm:spPr/>
      <dgm:t>
        <a:bodyPr/>
        <a:lstStyle/>
        <a:p>
          <a:endParaRPr lang="en-US"/>
        </a:p>
      </dgm:t>
    </dgm:pt>
    <dgm:pt modelId="{577CADB6-3DE8-453B-895F-802CB21B98EC}" type="sibTrans" cxnId="{38601C47-C353-4FF1-9D1B-C662332758C2}">
      <dgm:prSet/>
      <dgm:spPr/>
      <dgm:t>
        <a:bodyPr/>
        <a:lstStyle/>
        <a:p>
          <a:endParaRPr lang="en-US"/>
        </a:p>
      </dgm:t>
    </dgm:pt>
    <dgm:pt modelId="{25D8E3E7-A61F-4946-80F1-6B90FF640EEB}">
      <dgm:prSet/>
      <dgm:spPr/>
      <dgm:t>
        <a:bodyPr/>
        <a:lstStyle/>
        <a:p>
          <a:pPr rtl="0"/>
          <a:r>
            <a:rPr lang="en-IN" b="1" dirty="0"/>
            <a:t>Image Analysis:</a:t>
          </a:r>
          <a:endParaRPr lang="en-IN" dirty="0"/>
        </a:p>
      </dgm:t>
    </dgm:pt>
    <dgm:pt modelId="{CAE754D2-C748-4D57-A7AB-BF928FFA9FC5}" type="parTrans" cxnId="{3D24AC03-66D2-4084-85FA-2B59C3806B50}">
      <dgm:prSet/>
      <dgm:spPr/>
      <dgm:t>
        <a:bodyPr/>
        <a:lstStyle/>
        <a:p>
          <a:endParaRPr lang="en-US"/>
        </a:p>
      </dgm:t>
    </dgm:pt>
    <dgm:pt modelId="{9DDFF2AD-A988-45DC-9240-86772B46F54D}" type="sibTrans" cxnId="{3D24AC03-66D2-4084-85FA-2B59C3806B50}">
      <dgm:prSet/>
      <dgm:spPr/>
      <dgm:t>
        <a:bodyPr/>
        <a:lstStyle/>
        <a:p>
          <a:endParaRPr lang="en-US"/>
        </a:p>
      </dgm:t>
    </dgm:pt>
    <dgm:pt modelId="{7FE4AE01-2BAD-4DA1-8D01-40109C76FF5F}">
      <dgm:prSet/>
      <dgm:spPr/>
      <dgm:t>
        <a:bodyPr/>
        <a:lstStyle/>
        <a:p>
          <a:pPr rtl="0"/>
          <a:r>
            <a:rPr lang="en-IN" dirty="0"/>
            <a:t>AI systems can classify lesions based on characteristics, aiding in the differentiation between benign and malignant findings</a:t>
          </a:r>
        </a:p>
      </dgm:t>
    </dgm:pt>
    <dgm:pt modelId="{0722EB2A-B05E-404F-B591-F4E3BC4FBF87}" type="parTrans" cxnId="{B96B6045-FBCD-4FBE-B210-D8306D5A8F64}">
      <dgm:prSet/>
      <dgm:spPr/>
      <dgm:t>
        <a:bodyPr/>
        <a:lstStyle/>
        <a:p>
          <a:endParaRPr lang="en-US"/>
        </a:p>
      </dgm:t>
    </dgm:pt>
    <dgm:pt modelId="{79D5E973-8649-47F5-8CBD-2ACFC543CF84}" type="sibTrans" cxnId="{B96B6045-FBCD-4FBE-B210-D8306D5A8F64}">
      <dgm:prSet/>
      <dgm:spPr/>
      <dgm:t>
        <a:bodyPr/>
        <a:lstStyle/>
        <a:p>
          <a:endParaRPr lang="en-US"/>
        </a:p>
      </dgm:t>
    </dgm:pt>
    <dgm:pt modelId="{38A51CB1-A803-4552-AF91-C8BFADBC331A}">
      <dgm:prSet/>
      <dgm:spPr/>
      <dgm:t>
        <a:bodyPr/>
        <a:lstStyle/>
        <a:p>
          <a:pPr rtl="0"/>
          <a:r>
            <a:rPr lang="en-IN" dirty="0"/>
            <a:t>Enhanced visualization techniques, such as narrow-band imaging, are often integrated with AI for better outcomes</a:t>
          </a:r>
        </a:p>
      </dgm:t>
    </dgm:pt>
    <dgm:pt modelId="{313E913E-E6E5-4A4B-AAA4-F9BCF4B0B694}" type="parTrans" cxnId="{AEEF88AF-5ECA-4F5A-9502-8CBB91AE5D17}">
      <dgm:prSet/>
      <dgm:spPr/>
      <dgm:t>
        <a:bodyPr/>
        <a:lstStyle/>
        <a:p>
          <a:endParaRPr lang="en-US"/>
        </a:p>
      </dgm:t>
    </dgm:pt>
    <dgm:pt modelId="{76005AD2-752E-4F5A-B020-61582B9735B5}" type="sibTrans" cxnId="{AEEF88AF-5ECA-4F5A-9502-8CBB91AE5D17}">
      <dgm:prSet/>
      <dgm:spPr/>
      <dgm:t>
        <a:bodyPr/>
        <a:lstStyle/>
        <a:p>
          <a:endParaRPr lang="en-US"/>
        </a:p>
      </dgm:t>
    </dgm:pt>
    <dgm:pt modelId="{8AF054D4-1317-49B1-B1C1-8F60A7B98398}" type="pres">
      <dgm:prSet presAssocID="{B66FCB98-A89D-4656-A07E-714BE1781874}" presName="hierChild1" presStyleCnt="0">
        <dgm:presLayoutVars>
          <dgm:orgChart val="1"/>
          <dgm:chPref val="1"/>
          <dgm:dir/>
          <dgm:animOne val="branch"/>
          <dgm:animLvl val="lvl"/>
          <dgm:resizeHandles/>
        </dgm:presLayoutVars>
      </dgm:prSet>
      <dgm:spPr/>
    </dgm:pt>
    <dgm:pt modelId="{B3BD7C60-B7B1-4C9A-AD87-617E7494CA7D}" type="pres">
      <dgm:prSet presAssocID="{59250982-6742-4E02-8C66-D0D3D8AD3D6D}" presName="hierRoot1" presStyleCnt="0">
        <dgm:presLayoutVars>
          <dgm:hierBranch val="init"/>
        </dgm:presLayoutVars>
      </dgm:prSet>
      <dgm:spPr/>
    </dgm:pt>
    <dgm:pt modelId="{1CEC644C-47ED-4511-8D84-8A3E96535FC3}" type="pres">
      <dgm:prSet presAssocID="{59250982-6742-4E02-8C66-D0D3D8AD3D6D}" presName="rootComposite1" presStyleCnt="0"/>
      <dgm:spPr/>
    </dgm:pt>
    <dgm:pt modelId="{538F244C-AD00-44BE-9C2F-01F6A9A7C8D8}" type="pres">
      <dgm:prSet presAssocID="{59250982-6742-4E02-8C66-D0D3D8AD3D6D}" presName="rootText1" presStyleLbl="node0" presStyleIdx="0" presStyleCnt="2">
        <dgm:presLayoutVars>
          <dgm:chPref val="3"/>
        </dgm:presLayoutVars>
      </dgm:prSet>
      <dgm:spPr/>
    </dgm:pt>
    <dgm:pt modelId="{8EFCD685-44D9-4A06-8861-F505E253C9AC}" type="pres">
      <dgm:prSet presAssocID="{59250982-6742-4E02-8C66-D0D3D8AD3D6D}" presName="rootConnector1" presStyleLbl="node1" presStyleIdx="0" presStyleCnt="0"/>
      <dgm:spPr/>
    </dgm:pt>
    <dgm:pt modelId="{291C08BC-BF79-4463-A64C-CB2275669909}" type="pres">
      <dgm:prSet presAssocID="{59250982-6742-4E02-8C66-D0D3D8AD3D6D}" presName="hierChild2" presStyleCnt="0"/>
      <dgm:spPr/>
    </dgm:pt>
    <dgm:pt modelId="{559657C0-CE53-4FCC-8DD1-38E8062EE90E}" type="pres">
      <dgm:prSet presAssocID="{59250982-6742-4E02-8C66-D0D3D8AD3D6D}" presName="hierChild3" presStyleCnt="0"/>
      <dgm:spPr/>
    </dgm:pt>
    <dgm:pt modelId="{8CCB300D-5EB4-4826-BF98-AD86D1352515}" type="pres">
      <dgm:prSet presAssocID="{62C25877-B952-4EF8-A101-AEAB5E32DB7B}" presName="hierRoot1" presStyleCnt="0">
        <dgm:presLayoutVars>
          <dgm:hierBranch val="init"/>
        </dgm:presLayoutVars>
      </dgm:prSet>
      <dgm:spPr/>
    </dgm:pt>
    <dgm:pt modelId="{4779E6B1-C821-4D93-A263-9CB5BA049ABB}" type="pres">
      <dgm:prSet presAssocID="{62C25877-B952-4EF8-A101-AEAB5E32DB7B}" presName="rootComposite1" presStyleCnt="0"/>
      <dgm:spPr/>
    </dgm:pt>
    <dgm:pt modelId="{D68FDC89-9A36-4879-878C-FA17190A80F8}" type="pres">
      <dgm:prSet presAssocID="{62C25877-B952-4EF8-A101-AEAB5E32DB7B}" presName="rootText1" presStyleLbl="node0" presStyleIdx="1" presStyleCnt="2">
        <dgm:presLayoutVars>
          <dgm:chPref val="3"/>
        </dgm:presLayoutVars>
      </dgm:prSet>
      <dgm:spPr/>
    </dgm:pt>
    <dgm:pt modelId="{E6D06EF9-9511-410E-8900-8F71E0C059D5}" type="pres">
      <dgm:prSet presAssocID="{62C25877-B952-4EF8-A101-AEAB5E32DB7B}" presName="rootConnector1" presStyleLbl="node1" presStyleIdx="0" presStyleCnt="0"/>
      <dgm:spPr/>
    </dgm:pt>
    <dgm:pt modelId="{6FD3AA44-5952-4771-933F-756EEF30EDC7}" type="pres">
      <dgm:prSet presAssocID="{62C25877-B952-4EF8-A101-AEAB5E32DB7B}" presName="hierChild2" presStyleCnt="0"/>
      <dgm:spPr/>
    </dgm:pt>
    <dgm:pt modelId="{721BCD27-7719-4DED-93F2-10E74CD5071D}" type="pres">
      <dgm:prSet presAssocID="{50F4C8F1-87E7-4404-B668-8AE2ADDBE446}" presName="Name64" presStyleLbl="parChTrans1D2" presStyleIdx="0" presStyleCnt="2"/>
      <dgm:spPr/>
    </dgm:pt>
    <dgm:pt modelId="{3247C3E0-49A4-43CB-B738-A7EFAFEF3E1C}" type="pres">
      <dgm:prSet presAssocID="{B6395313-613C-4BFA-B857-8858A2F54982}" presName="hierRoot2" presStyleCnt="0">
        <dgm:presLayoutVars>
          <dgm:hierBranch val="init"/>
        </dgm:presLayoutVars>
      </dgm:prSet>
      <dgm:spPr/>
    </dgm:pt>
    <dgm:pt modelId="{84114B8C-D708-4974-B2FD-02B007C671DA}" type="pres">
      <dgm:prSet presAssocID="{B6395313-613C-4BFA-B857-8858A2F54982}" presName="rootComposite" presStyleCnt="0"/>
      <dgm:spPr/>
    </dgm:pt>
    <dgm:pt modelId="{7AF8C046-90C7-41C0-A696-00B472FA8B96}" type="pres">
      <dgm:prSet presAssocID="{B6395313-613C-4BFA-B857-8858A2F54982}" presName="rootText" presStyleLbl="node2" presStyleIdx="0" presStyleCnt="2">
        <dgm:presLayoutVars>
          <dgm:chPref val="3"/>
        </dgm:presLayoutVars>
      </dgm:prSet>
      <dgm:spPr/>
    </dgm:pt>
    <dgm:pt modelId="{62913765-B02E-4309-AAEF-E485456EAA77}" type="pres">
      <dgm:prSet presAssocID="{B6395313-613C-4BFA-B857-8858A2F54982}" presName="rootConnector" presStyleLbl="node2" presStyleIdx="0" presStyleCnt="2"/>
      <dgm:spPr/>
    </dgm:pt>
    <dgm:pt modelId="{40759D2C-6E12-4C26-A799-747AACFB9C7D}" type="pres">
      <dgm:prSet presAssocID="{B6395313-613C-4BFA-B857-8858A2F54982}" presName="hierChild4" presStyleCnt="0"/>
      <dgm:spPr/>
    </dgm:pt>
    <dgm:pt modelId="{024DE4C9-7651-44F7-B48B-B1932D5C4034}" type="pres">
      <dgm:prSet presAssocID="{6D242EA7-1346-41FF-8E29-DF9FF4495756}" presName="Name64" presStyleLbl="parChTrans1D3" presStyleIdx="0" presStyleCnt="4"/>
      <dgm:spPr/>
    </dgm:pt>
    <dgm:pt modelId="{21487474-E8B9-4CB0-B9C7-C46D130919BA}" type="pres">
      <dgm:prSet presAssocID="{637ADBE8-0B7E-422E-8B16-6AEE2CF70123}" presName="hierRoot2" presStyleCnt="0">
        <dgm:presLayoutVars>
          <dgm:hierBranch val="init"/>
        </dgm:presLayoutVars>
      </dgm:prSet>
      <dgm:spPr/>
    </dgm:pt>
    <dgm:pt modelId="{75F615B9-D04E-477A-B212-47A42B287C49}" type="pres">
      <dgm:prSet presAssocID="{637ADBE8-0B7E-422E-8B16-6AEE2CF70123}" presName="rootComposite" presStyleCnt="0"/>
      <dgm:spPr/>
    </dgm:pt>
    <dgm:pt modelId="{CC213F02-D922-45FC-A8AF-653F9FFCC469}" type="pres">
      <dgm:prSet presAssocID="{637ADBE8-0B7E-422E-8B16-6AEE2CF70123}" presName="rootText" presStyleLbl="node3" presStyleIdx="0" presStyleCnt="4" custScaleX="112538">
        <dgm:presLayoutVars>
          <dgm:chPref val="3"/>
        </dgm:presLayoutVars>
      </dgm:prSet>
      <dgm:spPr/>
    </dgm:pt>
    <dgm:pt modelId="{36739A9A-42E2-44CE-AB0F-277651525735}" type="pres">
      <dgm:prSet presAssocID="{637ADBE8-0B7E-422E-8B16-6AEE2CF70123}" presName="rootConnector" presStyleLbl="node3" presStyleIdx="0" presStyleCnt="4"/>
      <dgm:spPr/>
    </dgm:pt>
    <dgm:pt modelId="{147C8A68-B16F-4D62-9925-F12D36953C41}" type="pres">
      <dgm:prSet presAssocID="{637ADBE8-0B7E-422E-8B16-6AEE2CF70123}" presName="hierChild4" presStyleCnt="0"/>
      <dgm:spPr/>
    </dgm:pt>
    <dgm:pt modelId="{26A985E9-A497-4DD4-A5DC-1EAD7DE07DAE}" type="pres">
      <dgm:prSet presAssocID="{637ADBE8-0B7E-422E-8B16-6AEE2CF70123}" presName="hierChild5" presStyleCnt="0"/>
      <dgm:spPr/>
    </dgm:pt>
    <dgm:pt modelId="{B178C004-8E0D-4A68-BE6F-E6FD8C970228}" type="pres">
      <dgm:prSet presAssocID="{E361F99D-F88B-41ED-9328-C2C6438D1332}" presName="Name64" presStyleLbl="parChTrans1D3" presStyleIdx="1" presStyleCnt="4"/>
      <dgm:spPr/>
    </dgm:pt>
    <dgm:pt modelId="{724AFCDE-E396-4149-8AA0-1748B34CB88A}" type="pres">
      <dgm:prSet presAssocID="{7DE258C2-DF29-493B-B6A4-BE7BB11967DD}" presName="hierRoot2" presStyleCnt="0">
        <dgm:presLayoutVars>
          <dgm:hierBranch val="init"/>
        </dgm:presLayoutVars>
      </dgm:prSet>
      <dgm:spPr/>
    </dgm:pt>
    <dgm:pt modelId="{CDCB5126-A170-4253-92B7-D99227337396}" type="pres">
      <dgm:prSet presAssocID="{7DE258C2-DF29-493B-B6A4-BE7BB11967DD}" presName="rootComposite" presStyleCnt="0"/>
      <dgm:spPr/>
    </dgm:pt>
    <dgm:pt modelId="{C3B43EC1-743D-4C8A-ADDC-E5925ED6B77D}" type="pres">
      <dgm:prSet presAssocID="{7DE258C2-DF29-493B-B6A4-BE7BB11967DD}" presName="rootText" presStyleLbl="node3" presStyleIdx="1" presStyleCnt="4" custScaleX="112629">
        <dgm:presLayoutVars>
          <dgm:chPref val="3"/>
        </dgm:presLayoutVars>
      </dgm:prSet>
      <dgm:spPr/>
    </dgm:pt>
    <dgm:pt modelId="{02AF2E47-4266-4074-8E39-C4BE42366095}" type="pres">
      <dgm:prSet presAssocID="{7DE258C2-DF29-493B-B6A4-BE7BB11967DD}" presName="rootConnector" presStyleLbl="node3" presStyleIdx="1" presStyleCnt="4"/>
      <dgm:spPr/>
    </dgm:pt>
    <dgm:pt modelId="{8E96B27C-4F80-4AFE-833C-6BF539C6FFA2}" type="pres">
      <dgm:prSet presAssocID="{7DE258C2-DF29-493B-B6A4-BE7BB11967DD}" presName="hierChild4" presStyleCnt="0"/>
      <dgm:spPr/>
    </dgm:pt>
    <dgm:pt modelId="{1E46B0F7-9177-4DF1-98FC-68C8DE9B5A0E}" type="pres">
      <dgm:prSet presAssocID="{7DE258C2-DF29-493B-B6A4-BE7BB11967DD}" presName="hierChild5" presStyleCnt="0"/>
      <dgm:spPr/>
    </dgm:pt>
    <dgm:pt modelId="{4DE8D514-093F-4657-B25B-74AE958BD808}" type="pres">
      <dgm:prSet presAssocID="{B6395313-613C-4BFA-B857-8858A2F54982}" presName="hierChild5" presStyleCnt="0"/>
      <dgm:spPr/>
    </dgm:pt>
    <dgm:pt modelId="{9BB37184-7B8E-4C17-8C4F-EF698D5A470C}" type="pres">
      <dgm:prSet presAssocID="{CAE754D2-C748-4D57-A7AB-BF928FFA9FC5}" presName="Name64" presStyleLbl="parChTrans1D2" presStyleIdx="1" presStyleCnt="2"/>
      <dgm:spPr/>
    </dgm:pt>
    <dgm:pt modelId="{D7A8A845-E066-44B9-A8DE-423A01923B75}" type="pres">
      <dgm:prSet presAssocID="{25D8E3E7-A61F-4946-80F1-6B90FF640EEB}" presName="hierRoot2" presStyleCnt="0">
        <dgm:presLayoutVars>
          <dgm:hierBranch val="init"/>
        </dgm:presLayoutVars>
      </dgm:prSet>
      <dgm:spPr/>
    </dgm:pt>
    <dgm:pt modelId="{C62954DC-8D71-4B2E-9AB0-C442D0F49D16}" type="pres">
      <dgm:prSet presAssocID="{25D8E3E7-A61F-4946-80F1-6B90FF640EEB}" presName="rootComposite" presStyleCnt="0"/>
      <dgm:spPr/>
    </dgm:pt>
    <dgm:pt modelId="{B7970581-9700-4E51-9876-789EEA159908}" type="pres">
      <dgm:prSet presAssocID="{25D8E3E7-A61F-4946-80F1-6B90FF640EEB}" presName="rootText" presStyleLbl="node2" presStyleIdx="1" presStyleCnt="2">
        <dgm:presLayoutVars>
          <dgm:chPref val="3"/>
        </dgm:presLayoutVars>
      </dgm:prSet>
      <dgm:spPr/>
    </dgm:pt>
    <dgm:pt modelId="{CE17DBCE-AD87-4A40-8D22-E937A8A235A9}" type="pres">
      <dgm:prSet presAssocID="{25D8E3E7-A61F-4946-80F1-6B90FF640EEB}" presName="rootConnector" presStyleLbl="node2" presStyleIdx="1" presStyleCnt="2"/>
      <dgm:spPr/>
    </dgm:pt>
    <dgm:pt modelId="{DA906688-D161-43FA-AF99-6C0CBBA8FEFB}" type="pres">
      <dgm:prSet presAssocID="{25D8E3E7-A61F-4946-80F1-6B90FF640EEB}" presName="hierChild4" presStyleCnt="0"/>
      <dgm:spPr/>
    </dgm:pt>
    <dgm:pt modelId="{47C32831-1FBE-4CF5-990E-741E51E50C49}" type="pres">
      <dgm:prSet presAssocID="{0722EB2A-B05E-404F-B591-F4E3BC4FBF87}" presName="Name64" presStyleLbl="parChTrans1D3" presStyleIdx="2" presStyleCnt="4"/>
      <dgm:spPr/>
    </dgm:pt>
    <dgm:pt modelId="{E8E27BC5-E1FB-43C6-9C52-D860C08B11A1}" type="pres">
      <dgm:prSet presAssocID="{7FE4AE01-2BAD-4DA1-8D01-40109C76FF5F}" presName="hierRoot2" presStyleCnt="0">
        <dgm:presLayoutVars>
          <dgm:hierBranch val="init"/>
        </dgm:presLayoutVars>
      </dgm:prSet>
      <dgm:spPr/>
    </dgm:pt>
    <dgm:pt modelId="{2C8EB3E6-D392-4ED3-A7AB-12F94DDB45D7}" type="pres">
      <dgm:prSet presAssocID="{7FE4AE01-2BAD-4DA1-8D01-40109C76FF5F}" presName="rootComposite" presStyleCnt="0"/>
      <dgm:spPr/>
    </dgm:pt>
    <dgm:pt modelId="{BB17974E-34A4-44EE-8A73-B53045590928}" type="pres">
      <dgm:prSet presAssocID="{7FE4AE01-2BAD-4DA1-8D01-40109C76FF5F}" presName="rootText" presStyleLbl="node3" presStyleIdx="2" presStyleCnt="4" custScaleX="120698">
        <dgm:presLayoutVars>
          <dgm:chPref val="3"/>
        </dgm:presLayoutVars>
      </dgm:prSet>
      <dgm:spPr/>
    </dgm:pt>
    <dgm:pt modelId="{D1139112-B27E-4E34-85C1-5CD36DD6804C}" type="pres">
      <dgm:prSet presAssocID="{7FE4AE01-2BAD-4DA1-8D01-40109C76FF5F}" presName="rootConnector" presStyleLbl="node3" presStyleIdx="2" presStyleCnt="4"/>
      <dgm:spPr/>
    </dgm:pt>
    <dgm:pt modelId="{D57FE4EE-18DE-4D4C-BA2D-F9598280D294}" type="pres">
      <dgm:prSet presAssocID="{7FE4AE01-2BAD-4DA1-8D01-40109C76FF5F}" presName="hierChild4" presStyleCnt="0"/>
      <dgm:spPr/>
    </dgm:pt>
    <dgm:pt modelId="{AA74EF9A-74F8-4A6F-B198-006F71A17474}" type="pres">
      <dgm:prSet presAssocID="{7FE4AE01-2BAD-4DA1-8D01-40109C76FF5F}" presName="hierChild5" presStyleCnt="0"/>
      <dgm:spPr/>
    </dgm:pt>
    <dgm:pt modelId="{69F635F8-153F-4E34-BB52-8C3FFA04F6D3}" type="pres">
      <dgm:prSet presAssocID="{313E913E-E6E5-4A4B-AAA4-F9BCF4B0B694}" presName="Name64" presStyleLbl="parChTrans1D3" presStyleIdx="3" presStyleCnt="4"/>
      <dgm:spPr/>
    </dgm:pt>
    <dgm:pt modelId="{2634160F-7C2E-4713-A565-5CDC925ECBE4}" type="pres">
      <dgm:prSet presAssocID="{38A51CB1-A803-4552-AF91-C8BFADBC331A}" presName="hierRoot2" presStyleCnt="0">
        <dgm:presLayoutVars>
          <dgm:hierBranch val="init"/>
        </dgm:presLayoutVars>
      </dgm:prSet>
      <dgm:spPr/>
    </dgm:pt>
    <dgm:pt modelId="{B485BC68-587F-4CCA-8198-2345431C216A}" type="pres">
      <dgm:prSet presAssocID="{38A51CB1-A803-4552-AF91-C8BFADBC331A}" presName="rootComposite" presStyleCnt="0"/>
      <dgm:spPr/>
    </dgm:pt>
    <dgm:pt modelId="{96C346D0-123F-4E40-8B2B-D82E68555ABC}" type="pres">
      <dgm:prSet presAssocID="{38A51CB1-A803-4552-AF91-C8BFADBC331A}" presName="rootText" presStyleLbl="node3" presStyleIdx="3" presStyleCnt="4" custScaleX="121171">
        <dgm:presLayoutVars>
          <dgm:chPref val="3"/>
        </dgm:presLayoutVars>
      </dgm:prSet>
      <dgm:spPr/>
    </dgm:pt>
    <dgm:pt modelId="{873D4F05-0AFD-49A7-9B66-F59CA375B107}" type="pres">
      <dgm:prSet presAssocID="{38A51CB1-A803-4552-AF91-C8BFADBC331A}" presName="rootConnector" presStyleLbl="node3" presStyleIdx="3" presStyleCnt="4"/>
      <dgm:spPr/>
    </dgm:pt>
    <dgm:pt modelId="{E7BE63ED-1905-4F29-96E2-CC1DA48ED604}" type="pres">
      <dgm:prSet presAssocID="{38A51CB1-A803-4552-AF91-C8BFADBC331A}" presName="hierChild4" presStyleCnt="0"/>
      <dgm:spPr/>
    </dgm:pt>
    <dgm:pt modelId="{41278AEC-8861-4E17-82C7-C1A0DF8222F7}" type="pres">
      <dgm:prSet presAssocID="{38A51CB1-A803-4552-AF91-C8BFADBC331A}" presName="hierChild5" presStyleCnt="0"/>
      <dgm:spPr/>
    </dgm:pt>
    <dgm:pt modelId="{F8CD014F-4344-4226-95EA-9AED235EFC11}" type="pres">
      <dgm:prSet presAssocID="{25D8E3E7-A61F-4946-80F1-6B90FF640EEB}" presName="hierChild5" presStyleCnt="0"/>
      <dgm:spPr/>
    </dgm:pt>
    <dgm:pt modelId="{861A582E-EA40-4E32-B278-B6745F7FB5D9}" type="pres">
      <dgm:prSet presAssocID="{62C25877-B952-4EF8-A101-AEAB5E32DB7B}" presName="hierChild3" presStyleCnt="0"/>
      <dgm:spPr/>
    </dgm:pt>
  </dgm:ptLst>
  <dgm:cxnLst>
    <dgm:cxn modelId="{3D24AC03-66D2-4084-85FA-2B59C3806B50}" srcId="{62C25877-B952-4EF8-A101-AEAB5E32DB7B}" destId="{25D8E3E7-A61F-4946-80F1-6B90FF640EEB}" srcOrd="1" destOrd="0" parTransId="{CAE754D2-C748-4D57-A7AB-BF928FFA9FC5}" sibTransId="{9DDFF2AD-A988-45DC-9240-86772B46F54D}"/>
    <dgm:cxn modelId="{68781208-D569-4414-9DFD-E72EF2856CA2}" type="presOf" srcId="{7FE4AE01-2BAD-4DA1-8D01-40109C76FF5F}" destId="{BB17974E-34A4-44EE-8A73-B53045590928}" srcOrd="0" destOrd="0" presId="urn:microsoft.com/office/officeart/2009/3/layout/HorizontalOrganizationChart"/>
    <dgm:cxn modelId="{7079E50E-3308-4714-8F87-2F32E76934F7}" type="presOf" srcId="{62C25877-B952-4EF8-A101-AEAB5E32DB7B}" destId="{E6D06EF9-9511-410E-8900-8F71E0C059D5}" srcOrd="1" destOrd="0" presId="urn:microsoft.com/office/officeart/2009/3/layout/HorizontalOrganizationChart"/>
    <dgm:cxn modelId="{383EDF1F-3CDF-4DE1-BC25-3293ACC7A390}" type="presOf" srcId="{637ADBE8-0B7E-422E-8B16-6AEE2CF70123}" destId="{36739A9A-42E2-44CE-AB0F-277651525735}" srcOrd="1" destOrd="0" presId="urn:microsoft.com/office/officeart/2009/3/layout/HorizontalOrganizationChart"/>
    <dgm:cxn modelId="{BCBA822A-9FD8-4D31-A63E-1E63AC0BB7B3}" type="presOf" srcId="{38A51CB1-A803-4552-AF91-C8BFADBC331A}" destId="{873D4F05-0AFD-49A7-9B66-F59CA375B107}" srcOrd="1" destOrd="0" presId="urn:microsoft.com/office/officeart/2009/3/layout/HorizontalOrganizationChart"/>
    <dgm:cxn modelId="{1FEA672F-CECE-4310-BC73-576AF266F586}" type="presOf" srcId="{38A51CB1-A803-4552-AF91-C8BFADBC331A}" destId="{96C346D0-123F-4E40-8B2B-D82E68555ABC}" srcOrd="0" destOrd="0" presId="urn:microsoft.com/office/officeart/2009/3/layout/HorizontalOrganizationChart"/>
    <dgm:cxn modelId="{EC8EF535-D354-47E3-A64F-ED21F0E96D45}" type="presOf" srcId="{B6395313-613C-4BFA-B857-8858A2F54982}" destId="{7AF8C046-90C7-41C0-A696-00B472FA8B96}" srcOrd="0" destOrd="0" presId="urn:microsoft.com/office/officeart/2009/3/layout/HorizontalOrganizationChart"/>
    <dgm:cxn modelId="{20568338-3EAE-402A-A420-D72044DD52D7}" type="presOf" srcId="{B66FCB98-A89D-4656-A07E-714BE1781874}" destId="{8AF054D4-1317-49B1-B1C1-8F60A7B98398}" srcOrd="0" destOrd="0" presId="urn:microsoft.com/office/officeart/2009/3/layout/HorizontalOrganizationChart"/>
    <dgm:cxn modelId="{52D8C53B-016D-4A12-A421-E3BA0FA7AAD1}" type="presOf" srcId="{637ADBE8-0B7E-422E-8B16-6AEE2CF70123}" destId="{CC213F02-D922-45FC-A8AF-653F9FFCC469}" srcOrd="0" destOrd="0" presId="urn:microsoft.com/office/officeart/2009/3/layout/HorizontalOrganizationChart"/>
    <dgm:cxn modelId="{1D8A2A3C-1A69-44A2-A095-44E8BE9429F5}" type="presOf" srcId="{25D8E3E7-A61F-4946-80F1-6B90FF640EEB}" destId="{B7970581-9700-4E51-9876-789EEA159908}" srcOrd="0" destOrd="0" presId="urn:microsoft.com/office/officeart/2009/3/layout/HorizontalOrganizationChart"/>
    <dgm:cxn modelId="{81A3B65C-0885-4F27-A498-ABC685FAC8DF}" srcId="{B66FCB98-A89D-4656-A07E-714BE1781874}" destId="{62C25877-B952-4EF8-A101-AEAB5E32DB7B}" srcOrd="1" destOrd="0" parTransId="{45F16E96-E858-44D5-AD1F-9B2022136F3A}" sibTransId="{D41FC388-A100-4719-8DD0-9CD7AB091181}"/>
    <dgm:cxn modelId="{B96B6045-FBCD-4FBE-B210-D8306D5A8F64}" srcId="{25D8E3E7-A61F-4946-80F1-6B90FF640EEB}" destId="{7FE4AE01-2BAD-4DA1-8D01-40109C76FF5F}" srcOrd="0" destOrd="0" parTransId="{0722EB2A-B05E-404F-B591-F4E3BC4FBF87}" sibTransId="{79D5E973-8649-47F5-8CBD-2ACFC543CF84}"/>
    <dgm:cxn modelId="{38601C47-C353-4FF1-9D1B-C662332758C2}" srcId="{B6395313-613C-4BFA-B857-8858A2F54982}" destId="{7DE258C2-DF29-493B-B6A4-BE7BB11967DD}" srcOrd="1" destOrd="0" parTransId="{E361F99D-F88B-41ED-9328-C2C6438D1332}" sibTransId="{577CADB6-3DE8-453B-895F-802CB21B98EC}"/>
    <dgm:cxn modelId="{B9E1E667-2942-4D8A-AED3-58F7BD391A75}" type="presOf" srcId="{25D8E3E7-A61F-4946-80F1-6B90FF640EEB}" destId="{CE17DBCE-AD87-4A40-8D22-E937A8A235A9}" srcOrd="1" destOrd="0" presId="urn:microsoft.com/office/officeart/2009/3/layout/HorizontalOrganizationChart"/>
    <dgm:cxn modelId="{44EA0968-7F46-4F68-A59C-6F567F542DE9}" type="presOf" srcId="{0722EB2A-B05E-404F-B591-F4E3BC4FBF87}" destId="{47C32831-1FBE-4CF5-990E-741E51E50C49}" srcOrd="0" destOrd="0" presId="urn:microsoft.com/office/officeart/2009/3/layout/HorizontalOrganizationChart"/>
    <dgm:cxn modelId="{E5FD2248-FDA1-41B6-9407-42507B59CB7F}" srcId="{B66FCB98-A89D-4656-A07E-714BE1781874}" destId="{59250982-6742-4E02-8C66-D0D3D8AD3D6D}" srcOrd="0" destOrd="0" parTransId="{46B16B5E-FEF3-4066-A875-C1AB03FFCC79}" sibTransId="{0C546DFA-20BB-406F-9F62-319A6C28AF13}"/>
    <dgm:cxn modelId="{7D8CDF6B-F2AB-44E8-9CAA-86A4D35A0F62}" type="presOf" srcId="{B6395313-613C-4BFA-B857-8858A2F54982}" destId="{62913765-B02E-4309-AAEF-E485456EAA77}" srcOrd="1" destOrd="0" presId="urn:microsoft.com/office/officeart/2009/3/layout/HorizontalOrganizationChart"/>
    <dgm:cxn modelId="{8D47154D-364E-4EA0-881E-2EC9816F3443}" type="presOf" srcId="{CAE754D2-C748-4D57-A7AB-BF928FFA9FC5}" destId="{9BB37184-7B8E-4C17-8C4F-EF698D5A470C}" srcOrd="0" destOrd="0" presId="urn:microsoft.com/office/officeart/2009/3/layout/HorizontalOrganizationChart"/>
    <dgm:cxn modelId="{D46D1B4D-79EC-474F-B325-1638ECFB7AED}" type="presOf" srcId="{E361F99D-F88B-41ED-9328-C2C6438D1332}" destId="{B178C004-8E0D-4A68-BE6F-E6FD8C970228}" srcOrd="0" destOrd="0" presId="urn:microsoft.com/office/officeart/2009/3/layout/HorizontalOrganizationChart"/>
    <dgm:cxn modelId="{87784A73-B245-411D-BB54-70C7C29701AC}" srcId="{62C25877-B952-4EF8-A101-AEAB5E32DB7B}" destId="{B6395313-613C-4BFA-B857-8858A2F54982}" srcOrd="0" destOrd="0" parTransId="{50F4C8F1-87E7-4404-B668-8AE2ADDBE446}" sibTransId="{D137E5CE-AC7D-4C6E-A839-FF420BCC6FBA}"/>
    <dgm:cxn modelId="{B65E8174-5092-4E19-AF49-249917DE9532}" type="presOf" srcId="{62C25877-B952-4EF8-A101-AEAB5E32DB7B}" destId="{D68FDC89-9A36-4879-878C-FA17190A80F8}" srcOrd="0" destOrd="0" presId="urn:microsoft.com/office/officeart/2009/3/layout/HorizontalOrganizationChart"/>
    <dgm:cxn modelId="{EF9BFF81-4022-4491-943C-F513C673BA16}" type="presOf" srcId="{7DE258C2-DF29-493B-B6A4-BE7BB11967DD}" destId="{02AF2E47-4266-4074-8E39-C4BE42366095}" srcOrd="1" destOrd="0" presId="urn:microsoft.com/office/officeart/2009/3/layout/HorizontalOrganizationChart"/>
    <dgm:cxn modelId="{01BD078B-E60D-4464-9C51-1F45512EA5D8}" type="presOf" srcId="{7FE4AE01-2BAD-4DA1-8D01-40109C76FF5F}" destId="{D1139112-B27E-4E34-85C1-5CD36DD6804C}" srcOrd="1" destOrd="0" presId="urn:microsoft.com/office/officeart/2009/3/layout/HorizontalOrganizationChart"/>
    <dgm:cxn modelId="{2614568E-299F-4C05-B034-E0B04464B429}" type="presOf" srcId="{7DE258C2-DF29-493B-B6A4-BE7BB11967DD}" destId="{C3B43EC1-743D-4C8A-ADDC-E5925ED6B77D}" srcOrd="0" destOrd="0" presId="urn:microsoft.com/office/officeart/2009/3/layout/HorizontalOrganizationChart"/>
    <dgm:cxn modelId="{89C9A392-0B81-4FB6-8803-9996B4FA643D}" srcId="{B6395313-613C-4BFA-B857-8858A2F54982}" destId="{637ADBE8-0B7E-422E-8B16-6AEE2CF70123}" srcOrd="0" destOrd="0" parTransId="{6D242EA7-1346-41FF-8E29-DF9FF4495756}" sibTransId="{EE73A71C-0AB6-440C-8E7F-E5CD4448AD7B}"/>
    <dgm:cxn modelId="{3BC4C9A9-0E7A-4AEA-BF3E-FDCB3996C4AC}" type="presOf" srcId="{59250982-6742-4E02-8C66-D0D3D8AD3D6D}" destId="{538F244C-AD00-44BE-9C2F-01F6A9A7C8D8}" srcOrd="0" destOrd="0" presId="urn:microsoft.com/office/officeart/2009/3/layout/HorizontalOrganizationChart"/>
    <dgm:cxn modelId="{AEEF88AF-5ECA-4F5A-9502-8CBB91AE5D17}" srcId="{25D8E3E7-A61F-4946-80F1-6B90FF640EEB}" destId="{38A51CB1-A803-4552-AF91-C8BFADBC331A}" srcOrd="1" destOrd="0" parTransId="{313E913E-E6E5-4A4B-AAA4-F9BCF4B0B694}" sibTransId="{76005AD2-752E-4F5A-B020-61582B9735B5}"/>
    <dgm:cxn modelId="{96546AD8-C80E-44EC-B1F9-4782C069B45C}" type="presOf" srcId="{313E913E-E6E5-4A4B-AAA4-F9BCF4B0B694}" destId="{69F635F8-153F-4E34-BB52-8C3FFA04F6D3}" srcOrd="0" destOrd="0" presId="urn:microsoft.com/office/officeart/2009/3/layout/HorizontalOrganizationChart"/>
    <dgm:cxn modelId="{1132F1EF-B95F-4187-BD70-3E43DBD59019}" type="presOf" srcId="{59250982-6742-4E02-8C66-D0D3D8AD3D6D}" destId="{8EFCD685-44D9-4A06-8861-F505E253C9AC}" srcOrd="1" destOrd="0" presId="urn:microsoft.com/office/officeart/2009/3/layout/HorizontalOrganizationChart"/>
    <dgm:cxn modelId="{561279F8-DB7B-42FC-8C2B-C2BBCA799CDD}" type="presOf" srcId="{6D242EA7-1346-41FF-8E29-DF9FF4495756}" destId="{024DE4C9-7651-44F7-B48B-B1932D5C4034}" srcOrd="0" destOrd="0" presId="urn:microsoft.com/office/officeart/2009/3/layout/HorizontalOrganizationChart"/>
    <dgm:cxn modelId="{5F7312F9-8E66-43D8-9FB6-766D5BE61105}" type="presOf" srcId="{50F4C8F1-87E7-4404-B668-8AE2ADDBE446}" destId="{721BCD27-7719-4DED-93F2-10E74CD5071D}" srcOrd="0" destOrd="0" presId="urn:microsoft.com/office/officeart/2009/3/layout/HorizontalOrganizationChart"/>
    <dgm:cxn modelId="{A838AC16-B1C5-4DB8-B08B-AD637398790F}" type="presParOf" srcId="{8AF054D4-1317-49B1-B1C1-8F60A7B98398}" destId="{B3BD7C60-B7B1-4C9A-AD87-617E7494CA7D}" srcOrd="0" destOrd="0" presId="urn:microsoft.com/office/officeart/2009/3/layout/HorizontalOrganizationChart"/>
    <dgm:cxn modelId="{4229068C-AEFD-4AA6-8B00-87C3D788813D}" type="presParOf" srcId="{B3BD7C60-B7B1-4C9A-AD87-617E7494CA7D}" destId="{1CEC644C-47ED-4511-8D84-8A3E96535FC3}" srcOrd="0" destOrd="0" presId="urn:microsoft.com/office/officeart/2009/3/layout/HorizontalOrganizationChart"/>
    <dgm:cxn modelId="{E8EA3230-AEC5-4920-94CC-67D583669F79}" type="presParOf" srcId="{1CEC644C-47ED-4511-8D84-8A3E96535FC3}" destId="{538F244C-AD00-44BE-9C2F-01F6A9A7C8D8}" srcOrd="0" destOrd="0" presId="urn:microsoft.com/office/officeart/2009/3/layout/HorizontalOrganizationChart"/>
    <dgm:cxn modelId="{D9DF5521-4F53-4BE9-B5DD-A6D13CE71EE4}" type="presParOf" srcId="{1CEC644C-47ED-4511-8D84-8A3E96535FC3}" destId="{8EFCD685-44D9-4A06-8861-F505E253C9AC}" srcOrd="1" destOrd="0" presId="urn:microsoft.com/office/officeart/2009/3/layout/HorizontalOrganizationChart"/>
    <dgm:cxn modelId="{D542C0AF-5E46-42EB-92AE-C7130FB888F7}" type="presParOf" srcId="{B3BD7C60-B7B1-4C9A-AD87-617E7494CA7D}" destId="{291C08BC-BF79-4463-A64C-CB2275669909}" srcOrd="1" destOrd="0" presId="urn:microsoft.com/office/officeart/2009/3/layout/HorizontalOrganizationChart"/>
    <dgm:cxn modelId="{AB96C5D1-0CB4-41D7-8873-912517DD3CD5}" type="presParOf" srcId="{B3BD7C60-B7B1-4C9A-AD87-617E7494CA7D}" destId="{559657C0-CE53-4FCC-8DD1-38E8062EE90E}" srcOrd="2" destOrd="0" presId="urn:microsoft.com/office/officeart/2009/3/layout/HorizontalOrganizationChart"/>
    <dgm:cxn modelId="{0CF93521-A477-41A1-9BF3-187AC580FAB5}" type="presParOf" srcId="{8AF054D4-1317-49B1-B1C1-8F60A7B98398}" destId="{8CCB300D-5EB4-4826-BF98-AD86D1352515}" srcOrd="1" destOrd="0" presId="urn:microsoft.com/office/officeart/2009/3/layout/HorizontalOrganizationChart"/>
    <dgm:cxn modelId="{C934FD0F-D12A-402A-9DFA-1341DAA79B7E}" type="presParOf" srcId="{8CCB300D-5EB4-4826-BF98-AD86D1352515}" destId="{4779E6B1-C821-4D93-A263-9CB5BA049ABB}" srcOrd="0" destOrd="0" presId="urn:microsoft.com/office/officeart/2009/3/layout/HorizontalOrganizationChart"/>
    <dgm:cxn modelId="{46BCF702-F7BE-4A5B-B177-5F2F0A4D01B3}" type="presParOf" srcId="{4779E6B1-C821-4D93-A263-9CB5BA049ABB}" destId="{D68FDC89-9A36-4879-878C-FA17190A80F8}" srcOrd="0" destOrd="0" presId="urn:microsoft.com/office/officeart/2009/3/layout/HorizontalOrganizationChart"/>
    <dgm:cxn modelId="{8D95994F-425D-4633-B9D6-825AB69AA6EA}" type="presParOf" srcId="{4779E6B1-C821-4D93-A263-9CB5BA049ABB}" destId="{E6D06EF9-9511-410E-8900-8F71E0C059D5}" srcOrd="1" destOrd="0" presId="urn:microsoft.com/office/officeart/2009/3/layout/HorizontalOrganizationChart"/>
    <dgm:cxn modelId="{761A9AD5-4E38-464B-934A-20B65708BD69}" type="presParOf" srcId="{8CCB300D-5EB4-4826-BF98-AD86D1352515}" destId="{6FD3AA44-5952-4771-933F-756EEF30EDC7}" srcOrd="1" destOrd="0" presId="urn:microsoft.com/office/officeart/2009/3/layout/HorizontalOrganizationChart"/>
    <dgm:cxn modelId="{2C586802-777B-4F95-A145-D6E4F9BD1C77}" type="presParOf" srcId="{6FD3AA44-5952-4771-933F-756EEF30EDC7}" destId="{721BCD27-7719-4DED-93F2-10E74CD5071D}" srcOrd="0" destOrd="0" presId="urn:microsoft.com/office/officeart/2009/3/layout/HorizontalOrganizationChart"/>
    <dgm:cxn modelId="{FA1FB8F2-B524-4E4D-B104-DAAD457DFA03}" type="presParOf" srcId="{6FD3AA44-5952-4771-933F-756EEF30EDC7}" destId="{3247C3E0-49A4-43CB-B738-A7EFAFEF3E1C}" srcOrd="1" destOrd="0" presId="urn:microsoft.com/office/officeart/2009/3/layout/HorizontalOrganizationChart"/>
    <dgm:cxn modelId="{FAD1CF3E-8F04-4D8C-8E98-E5EBEC9BA57A}" type="presParOf" srcId="{3247C3E0-49A4-43CB-B738-A7EFAFEF3E1C}" destId="{84114B8C-D708-4974-B2FD-02B007C671DA}" srcOrd="0" destOrd="0" presId="urn:microsoft.com/office/officeart/2009/3/layout/HorizontalOrganizationChart"/>
    <dgm:cxn modelId="{0A7D13A6-666D-47E2-8C74-AB1C2869B0F8}" type="presParOf" srcId="{84114B8C-D708-4974-B2FD-02B007C671DA}" destId="{7AF8C046-90C7-41C0-A696-00B472FA8B96}" srcOrd="0" destOrd="0" presId="urn:microsoft.com/office/officeart/2009/3/layout/HorizontalOrganizationChart"/>
    <dgm:cxn modelId="{1A48D366-176C-41CF-92E6-AA7483F8220B}" type="presParOf" srcId="{84114B8C-D708-4974-B2FD-02B007C671DA}" destId="{62913765-B02E-4309-AAEF-E485456EAA77}" srcOrd="1" destOrd="0" presId="urn:microsoft.com/office/officeart/2009/3/layout/HorizontalOrganizationChart"/>
    <dgm:cxn modelId="{BB694A1F-692E-4302-88CD-AC31A5D7EF3A}" type="presParOf" srcId="{3247C3E0-49A4-43CB-B738-A7EFAFEF3E1C}" destId="{40759D2C-6E12-4C26-A799-747AACFB9C7D}" srcOrd="1" destOrd="0" presId="urn:microsoft.com/office/officeart/2009/3/layout/HorizontalOrganizationChart"/>
    <dgm:cxn modelId="{ED8DFC6C-8AB6-433D-A57F-27318B55B9E2}" type="presParOf" srcId="{40759D2C-6E12-4C26-A799-747AACFB9C7D}" destId="{024DE4C9-7651-44F7-B48B-B1932D5C4034}" srcOrd="0" destOrd="0" presId="urn:microsoft.com/office/officeart/2009/3/layout/HorizontalOrganizationChart"/>
    <dgm:cxn modelId="{1F38A792-024B-422F-9EE9-9AA59D15F941}" type="presParOf" srcId="{40759D2C-6E12-4C26-A799-747AACFB9C7D}" destId="{21487474-E8B9-4CB0-B9C7-C46D130919BA}" srcOrd="1" destOrd="0" presId="urn:microsoft.com/office/officeart/2009/3/layout/HorizontalOrganizationChart"/>
    <dgm:cxn modelId="{AA5FC11C-4DDD-4E4D-85E1-6A761A8EF9A0}" type="presParOf" srcId="{21487474-E8B9-4CB0-B9C7-C46D130919BA}" destId="{75F615B9-D04E-477A-B212-47A42B287C49}" srcOrd="0" destOrd="0" presId="urn:microsoft.com/office/officeart/2009/3/layout/HorizontalOrganizationChart"/>
    <dgm:cxn modelId="{D3BC7B42-38D1-4B11-AB03-D06B519E240C}" type="presParOf" srcId="{75F615B9-D04E-477A-B212-47A42B287C49}" destId="{CC213F02-D922-45FC-A8AF-653F9FFCC469}" srcOrd="0" destOrd="0" presId="urn:microsoft.com/office/officeart/2009/3/layout/HorizontalOrganizationChart"/>
    <dgm:cxn modelId="{E634DFCF-AE5F-4F05-95C1-9035065A24EA}" type="presParOf" srcId="{75F615B9-D04E-477A-B212-47A42B287C49}" destId="{36739A9A-42E2-44CE-AB0F-277651525735}" srcOrd="1" destOrd="0" presId="urn:microsoft.com/office/officeart/2009/3/layout/HorizontalOrganizationChart"/>
    <dgm:cxn modelId="{5ABF8EE6-6789-4577-BC0C-68EF2682F6E6}" type="presParOf" srcId="{21487474-E8B9-4CB0-B9C7-C46D130919BA}" destId="{147C8A68-B16F-4D62-9925-F12D36953C41}" srcOrd="1" destOrd="0" presId="urn:microsoft.com/office/officeart/2009/3/layout/HorizontalOrganizationChart"/>
    <dgm:cxn modelId="{BA0C8855-08D9-4211-BFDE-44CFCAC6202C}" type="presParOf" srcId="{21487474-E8B9-4CB0-B9C7-C46D130919BA}" destId="{26A985E9-A497-4DD4-A5DC-1EAD7DE07DAE}" srcOrd="2" destOrd="0" presId="urn:microsoft.com/office/officeart/2009/3/layout/HorizontalOrganizationChart"/>
    <dgm:cxn modelId="{D1FFC346-F613-4A78-BAC3-CAC0F8EE9DB3}" type="presParOf" srcId="{40759D2C-6E12-4C26-A799-747AACFB9C7D}" destId="{B178C004-8E0D-4A68-BE6F-E6FD8C970228}" srcOrd="2" destOrd="0" presId="urn:microsoft.com/office/officeart/2009/3/layout/HorizontalOrganizationChart"/>
    <dgm:cxn modelId="{50BC69FB-7BC1-4989-8E0B-42F54E7CDD03}" type="presParOf" srcId="{40759D2C-6E12-4C26-A799-747AACFB9C7D}" destId="{724AFCDE-E396-4149-8AA0-1748B34CB88A}" srcOrd="3" destOrd="0" presId="urn:microsoft.com/office/officeart/2009/3/layout/HorizontalOrganizationChart"/>
    <dgm:cxn modelId="{6C3286AD-FE71-4929-A4FA-236D20209D05}" type="presParOf" srcId="{724AFCDE-E396-4149-8AA0-1748B34CB88A}" destId="{CDCB5126-A170-4253-92B7-D99227337396}" srcOrd="0" destOrd="0" presId="urn:microsoft.com/office/officeart/2009/3/layout/HorizontalOrganizationChart"/>
    <dgm:cxn modelId="{87570AC0-391A-4A6A-BC79-27CF2A9EB2AC}" type="presParOf" srcId="{CDCB5126-A170-4253-92B7-D99227337396}" destId="{C3B43EC1-743D-4C8A-ADDC-E5925ED6B77D}" srcOrd="0" destOrd="0" presId="urn:microsoft.com/office/officeart/2009/3/layout/HorizontalOrganizationChart"/>
    <dgm:cxn modelId="{6D5D8374-2C93-4287-A9C3-8FD24D0E22CE}" type="presParOf" srcId="{CDCB5126-A170-4253-92B7-D99227337396}" destId="{02AF2E47-4266-4074-8E39-C4BE42366095}" srcOrd="1" destOrd="0" presId="urn:microsoft.com/office/officeart/2009/3/layout/HorizontalOrganizationChart"/>
    <dgm:cxn modelId="{ABAA509B-7B20-460A-AAE1-2CCC4141A6C1}" type="presParOf" srcId="{724AFCDE-E396-4149-8AA0-1748B34CB88A}" destId="{8E96B27C-4F80-4AFE-833C-6BF539C6FFA2}" srcOrd="1" destOrd="0" presId="urn:microsoft.com/office/officeart/2009/3/layout/HorizontalOrganizationChart"/>
    <dgm:cxn modelId="{587F1B81-8F4E-4E5C-8C93-7121FA994AE6}" type="presParOf" srcId="{724AFCDE-E396-4149-8AA0-1748B34CB88A}" destId="{1E46B0F7-9177-4DF1-98FC-68C8DE9B5A0E}" srcOrd="2" destOrd="0" presId="urn:microsoft.com/office/officeart/2009/3/layout/HorizontalOrganizationChart"/>
    <dgm:cxn modelId="{669A089F-3909-4492-BE84-C1EE0838ACF4}" type="presParOf" srcId="{3247C3E0-49A4-43CB-B738-A7EFAFEF3E1C}" destId="{4DE8D514-093F-4657-B25B-74AE958BD808}" srcOrd="2" destOrd="0" presId="urn:microsoft.com/office/officeart/2009/3/layout/HorizontalOrganizationChart"/>
    <dgm:cxn modelId="{0813BF9E-2A1F-4C64-BFCC-239F65577B3E}" type="presParOf" srcId="{6FD3AA44-5952-4771-933F-756EEF30EDC7}" destId="{9BB37184-7B8E-4C17-8C4F-EF698D5A470C}" srcOrd="2" destOrd="0" presId="urn:microsoft.com/office/officeart/2009/3/layout/HorizontalOrganizationChart"/>
    <dgm:cxn modelId="{69B9B093-F587-4E64-9FC1-C30C99446594}" type="presParOf" srcId="{6FD3AA44-5952-4771-933F-756EEF30EDC7}" destId="{D7A8A845-E066-44B9-A8DE-423A01923B75}" srcOrd="3" destOrd="0" presId="urn:microsoft.com/office/officeart/2009/3/layout/HorizontalOrganizationChart"/>
    <dgm:cxn modelId="{7EF2739C-4F55-4089-B5D8-B033812D6D5B}" type="presParOf" srcId="{D7A8A845-E066-44B9-A8DE-423A01923B75}" destId="{C62954DC-8D71-4B2E-9AB0-C442D0F49D16}" srcOrd="0" destOrd="0" presId="urn:microsoft.com/office/officeart/2009/3/layout/HorizontalOrganizationChart"/>
    <dgm:cxn modelId="{BE1153CD-C970-4139-AAE6-16D034A2BC24}" type="presParOf" srcId="{C62954DC-8D71-4B2E-9AB0-C442D0F49D16}" destId="{B7970581-9700-4E51-9876-789EEA159908}" srcOrd="0" destOrd="0" presId="urn:microsoft.com/office/officeart/2009/3/layout/HorizontalOrganizationChart"/>
    <dgm:cxn modelId="{F4762EAB-B421-4212-A044-E0BC63227506}" type="presParOf" srcId="{C62954DC-8D71-4B2E-9AB0-C442D0F49D16}" destId="{CE17DBCE-AD87-4A40-8D22-E937A8A235A9}" srcOrd="1" destOrd="0" presId="urn:microsoft.com/office/officeart/2009/3/layout/HorizontalOrganizationChart"/>
    <dgm:cxn modelId="{9E92F6F5-E622-4E77-B489-64A7492B618B}" type="presParOf" srcId="{D7A8A845-E066-44B9-A8DE-423A01923B75}" destId="{DA906688-D161-43FA-AF99-6C0CBBA8FEFB}" srcOrd="1" destOrd="0" presId="urn:microsoft.com/office/officeart/2009/3/layout/HorizontalOrganizationChart"/>
    <dgm:cxn modelId="{A1EE23FB-252F-4EAA-9A59-BF2130A92EBC}" type="presParOf" srcId="{DA906688-D161-43FA-AF99-6C0CBBA8FEFB}" destId="{47C32831-1FBE-4CF5-990E-741E51E50C49}" srcOrd="0" destOrd="0" presId="urn:microsoft.com/office/officeart/2009/3/layout/HorizontalOrganizationChart"/>
    <dgm:cxn modelId="{082D02A8-78D5-40A3-8529-3A4F91D84429}" type="presParOf" srcId="{DA906688-D161-43FA-AF99-6C0CBBA8FEFB}" destId="{E8E27BC5-E1FB-43C6-9C52-D860C08B11A1}" srcOrd="1" destOrd="0" presId="urn:microsoft.com/office/officeart/2009/3/layout/HorizontalOrganizationChart"/>
    <dgm:cxn modelId="{13E1C17A-7D5E-4878-817D-9EA7045CCCA6}" type="presParOf" srcId="{E8E27BC5-E1FB-43C6-9C52-D860C08B11A1}" destId="{2C8EB3E6-D392-4ED3-A7AB-12F94DDB45D7}" srcOrd="0" destOrd="0" presId="urn:microsoft.com/office/officeart/2009/3/layout/HorizontalOrganizationChart"/>
    <dgm:cxn modelId="{E8B5EC1B-F00A-41CC-98EF-DDF4476CF9A3}" type="presParOf" srcId="{2C8EB3E6-D392-4ED3-A7AB-12F94DDB45D7}" destId="{BB17974E-34A4-44EE-8A73-B53045590928}" srcOrd="0" destOrd="0" presId="urn:microsoft.com/office/officeart/2009/3/layout/HorizontalOrganizationChart"/>
    <dgm:cxn modelId="{BB38C13A-4682-4DC2-817B-EFCA6FC11243}" type="presParOf" srcId="{2C8EB3E6-D392-4ED3-A7AB-12F94DDB45D7}" destId="{D1139112-B27E-4E34-85C1-5CD36DD6804C}" srcOrd="1" destOrd="0" presId="urn:microsoft.com/office/officeart/2009/3/layout/HorizontalOrganizationChart"/>
    <dgm:cxn modelId="{B4FAAB4F-8F91-4AD4-9B13-E9122D73D2A5}" type="presParOf" srcId="{E8E27BC5-E1FB-43C6-9C52-D860C08B11A1}" destId="{D57FE4EE-18DE-4D4C-BA2D-F9598280D294}" srcOrd="1" destOrd="0" presId="urn:microsoft.com/office/officeart/2009/3/layout/HorizontalOrganizationChart"/>
    <dgm:cxn modelId="{19D3D562-3034-4410-9459-64603545986C}" type="presParOf" srcId="{E8E27BC5-E1FB-43C6-9C52-D860C08B11A1}" destId="{AA74EF9A-74F8-4A6F-B198-006F71A17474}" srcOrd="2" destOrd="0" presId="urn:microsoft.com/office/officeart/2009/3/layout/HorizontalOrganizationChart"/>
    <dgm:cxn modelId="{87BA9B18-0FAA-42E8-8A2C-A179210EA038}" type="presParOf" srcId="{DA906688-D161-43FA-AF99-6C0CBBA8FEFB}" destId="{69F635F8-153F-4E34-BB52-8C3FFA04F6D3}" srcOrd="2" destOrd="0" presId="urn:microsoft.com/office/officeart/2009/3/layout/HorizontalOrganizationChart"/>
    <dgm:cxn modelId="{EAB9C364-A762-4B07-B959-B3BCA7EAE038}" type="presParOf" srcId="{DA906688-D161-43FA-AF99-6C0CBBA8FEFB}" destId="{2634160F-7C2E-4713-A565-5CDC925ECBE4}" srcOrd="3" destOrd="0" presId="urn:microsoft.com/office/officeart/2009/3/layout/HorizontalOrganizationChart"/>
    <dgm:cxn modelId="{9FD48B44-1B7C-492E-B384-8BE5FA7CFE22}" type="presParOf" srcId="{2634160F-7C2E-4713-A565-5CDC925ECBE4}" destId="{B485BC68-587F-4CCA-8198-2345431C216A}" srcOrd="0" destOrd="0" presId="urn:microsoft.com/office/officeart/2009/3/layout/HorizontalOrganizationChart"/>
    <dgm:cxn modelId="{A48E70CD-207C-4719-8402-FED65FC6FF29}" type="presParOf" srcId="{B485BC68-587F-4CCA-8198-2345431C216A}" destId="{96C346D0-123F-4E40-8B2B-D82E68555ABC}" srcOrd="0" destOrd="0" presId="urn:microsoft.com/office/officeart/2009/3/layout/HorizontalOrganizationChart"/>
    <dgm:cxn modelId="{793BB2AB-6858-4B31-9794-8C9172C89443}" type="presParOf" srcId="{B485BC68-587F-4CCA-8198-2345431C216A}" destId="{873D4F05-0AFD-49A7-9B66-F59CA375B107}" srcOrd="1" destOrd="0" presId="urn:microsoft.com/office/officeart/2009/3/layout/HorizontalOrganizationChart"/>
    <dgm:cxn modelId="{6A44B078-CF0A-4DDC-AEAC-18BAB7116EC4}" type="presParOf" srcId="{2634160F-7C2E-4713-A565-5CDC925ECBE4}" destId="{E7BE63ED-1905-4F29-96E2-CC1DA48ED604}" srcOrd="1" destOrd="0" presId="urn:microsoft.com/office/officeart/2009/3/layout/HorizontalOrganizationChart"/>
    <dgm:cxn modelId="{FD683F44-0408-4BBA-8AE1-55DCB4024F5E}" type="presParOf" srcId="{2634160F-7C2E-4713-A565-5CDC925ECBE4}" destId="{41278AEC-8861-4E17-82C7-C1A0DF8222F7}" srcOrd="2" destOrd="0" presId="urn:microsoft.com/office/officeart/2009/3/layout/HorizontalOrganizationChart"/>
    <dgm:cxn modelId="{AC1EAFBD-595B-4FE5-8659-18F2614F0361}" type="presParOf" srcId="{D7A8A845-E066-44B9-A8DE-423A01923B75}" destId="{F8CD014F-4344-4226-95EA-9AED235EFC11}" srcOrd="2" destOrd="0" presId="urn:microsoft.com/office/officeart/2009/3/layout/HorizontalOrganizationChart"/>
    <dgm:cxn modelId="{C261CA40-52F8-4705-9DC0-4702511AE06A}" type="presParOf" srcId="{8CCB300D-5EB4-4826-BF98-AD86D1352515}" destId="{861A582E-EA40-4E32-B278-B6745F7FB5D9}"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B4685C-ADCF-4ED3-9447-D4BEA50C5561}" type="doc">
      <dgm:prSet loTypeId="urn:microsoft.com/office/officeart/2005/8/layout/list1" loCatId="list" qsTypeId="urn:microsoft.com/office/officeart/2005/8/quickstyle/simple5" qsCatId="simple" csTypeId="urn:microsoft.com/office/officeart/2005/8/colors/colorful4" csCatId="colorful"/>
      <dgm:spPr/>
      <dgm:t>
        <a:bodyPr/>
        <a:lstStyle/>
        <a:p>
          <a:endParaRPr lang="en-IN"/>
        </a:p>
      </dgm:t>
    </dgm:pt>
    <dgm:pt modelId="{05DA2630-A159-41DB-8F81-B09177C2C243}">
      <dgm:prSet custT="1"/>
      <dgm:spPr/>
      <dgm:t>
        <a:bodyPr/>
        <a:lstStyle/>
        <a:p>
          <a:r>
            <a:rPr lang="en-IN" sz="1600" b="1" dirty="0"/>
            <a:t>Endoscopic Mucosal Resection (EMR)</a:t>
          </a:r>
        </a:p>
      </dgm:t>
    </dgm:pt>
    <dgm:pt modelId="{68DDD148-22A7-4913-9BAA-5062974C9854}" type="parTrans" cxnId="{5A3AB052-66BF-41E5-BA04-33020C2A3F80}">
      <dgm:prSet/>
      <dgm:spPr/>
      <dgm:t>
        <a:bodyPr/>
        <a:lstStyle/>
        <a:p>
          <a:endParaRPr lang="en-IN" sz="1800"/>
        </a:p>
      </dgm:t>
    </dgm:pt>
    <dgm:pt modelId="{504F640F-6EEB-4E49-AD5B-DC497AB60438}" type="sibTrans" cxnId="{5A3AB052-66BF-41E5-BA04-33020C2A3F80}">
      <dgm:prSet/>
      <dgm:spPr/>
      <dgm:t>
        <a:bodyPr/>
        <a:lstStyle/>
        <a:p>
          <a:endParaRPr lang="en-IN" sz="1800"/>
        </a:p>
      </dgm:t>
    </dgm:pt>
    <dgm:pt modelId="{468DC630-2310-4528-BC9A-FBC7BF285360}">
      <dgm:prSet custT="1"/>
      <dgm:spPr/>
      <dgm:t>
        <a:bodyPr/>
        <a:lstStyle/>
        <a:p>
          <a:r>
            <a:rPr lang="en-IN" sz="1600" dirty="0"/>
            <a:t>Technique used to remove superficial lesions confined to the mucosa using snaring methods.</a:t>
          </a:r>
        </a:p>
      </dgm:t>
    </dgm:pt>
    <dgm:pt modelId="{CA327507-C210-4163-80FE-1410C26B00E3}" type="parTrans" cxnId="{C93FFED1-E571-4AF1-A482-9A0C6EE050DB}">
      <dgm:prSet/>
      <dgm:spPr/>
      <dgm:t>
        <a:bodyPr/>
        <a:lstStyle/>
        <a:p>
          <a:endParaRPr lang="en-IN" sz="1800"/>
        </a:p>
      </dgm:t>
    </dgm:pt>
    <dgm:pt modelId="{561306D8-2644-41CD-82D7-B83620574C68}" type="sibTrans" cxnId="{C93FFED1-E571-4AF1-A482-9A0C6EE050DB}">
      <dgm:prSet/>
      <dgm:spPr/>
      <dgm:t>
        <a:bodyPr/>
        <a:lstStyle/>
        <a:p>
          <a:endParaRPr lang="en-IN" sz="1800"/>
        </a:p>
      </dgm:t>
    </dgm:pt>
    <dgm:pt modelId="{AC9D5433-CAD3-4558-A93B-881BECFE30F7}">
      <dgm:prSet custT="1"/>
      <dgm:spPr/>
      <dgm:t>
        <a:bodyPr/>
        <a:lstStyle/>
        <a:p>
          <a:r>
            <a:rPr lang="en-IN" sz="1600" dirty="0"/>
            <a:t>Commonly used for the treatment of early gastrointestinal cancers and large polyps</a:t>
          </a:r>
        </a:p>
      </dgm:t>
    </dgm:pt>
    <dgm:pt modelId="{7C562AC9-7CDC-4962-8D24-15FF83C58B54}" type="parTrans" cxnId="{01C3C9BE-6D7D-40F7-B3BA-D6EAFEE67F52}">
      <dgm:prSet/>
      <dgm:spPr/>
      <dgm:t>
        <a:bodyPr/>
        <a:lstStyle/>
        <a:p>
          <a:endParaRPr lang="en-IN" sz="1800"/>
        </a:p>
      </dgm:t>
    </dgm:pt>
    <dgm:pt modelId="{A636F720-C35E-4842-94DF-A5F783184DD7}" type="sibTrans" cxnId="{01C3C9BE-6D7D-40F7-B3BA-D6EAFEE67F52}">
      <dgm:prSet/>
      <dgm:spPr/>
      <dgm:t>
        <a:bodyPr/>
        <a:lstStyle/>
        <a:p>
          <a:endParaRPr lang="en-IN" sz="1800"/>
        </a:p>
      </dgm:t>
    </dgm:pt>
    <dgm:pt modelId="{11EE2AB9-E598-4E39-91B0-690AD6F3B63F}">
      <dgm:prSet custT="1"/>
      <dgm:spPr/>
      <dgm:t>
        <a:bodyPr/>
        <a:lstStyle/>
        <a:p>
          <a:r>
            <a:rPr lang="en-IN" sz="1600" dirty="0"/>
            <a:t>Relatively simple, safe, and widely practiced</a:t>
          </a:r>
        </a:p>
      </dgm:t>
    </dgm:pt>
    <dgm:pt modelId="{1FD5F1E2-FCB4-4E95-88EB-7C9D270A139B}" type="parTrans" cxnId="{4AD92DE6-C137-42EA-8323-DF34CCC1C3D0}">
      <dgm:prSet/>
      <dgm:spPr/>
      <dgm:t>
        <a:bodyPr/>
        <a:lstStyle/>
        <a:p>
          <a:endParaRPr lang="en-IN" sz="1800"/>
        </a:p>
      </dgm:t>
    </dgm:pt>
    <dgm:pt modelId="{089C0649-F6A8-443E-806A-EDE2991C50BD}" type="sibTrans" cxnId="{4AD92DE6-C137-42EA-8323-DF34CCC1C3D0}">
      <dgm:prSet/>
      <dgm:spPr/>
      <dgm:t>
        <a:bodyPr/>
        <a:lstStyle/>
        <a:p>
          <a:endParaRPr lang="en-IN" sz="1800"/>
        </a:p>
      </dgm:t>
    </dgm:pt>
    <dgm:pt modelId="{9273FC23-C69A-44E3-A050-D12205107A37}" type="pres">
      <dgm:prSet presAssocID="{48B4685C-ADCF-4ED3-9447-D4BEA50C5561}" presName="linear" presStyleCnt="0">
        <dgm:presLayoutVars>
          <dgm:dir/>
          <dgm:animLvl val="lvl"/>
          <dgm:resizeHandles val="exact"/>
        </dgm:presLayoutVars>
      </dgm:prSet>
      <dgm:spPr/>
    </dgm:pt>
    <dgm:pt modelId="{4D03D7BB-E1DA-4BE0-81BC-30976C1CC606}" type="pres">
      <dgm:prSet presAssocID="{05DA2630-A159-41DB-8F81-B09177C2C243}" presName="parentLin" presStyleCnt="0"/>
      <dgm:spPr/>
    </dgm:pt>
    <dgm:pt modelId="{F3D2B355-27A1-456B-A19D-D7E2A66DE064}" type="pres">
      <dgm:prSet presAssocID="{05DA2630-A159-41DB-8F81-B09177C2C243}" presName="parentLeftMargin" presStyleLbl="node1" presStyleIdx="0" presStyleCnt="1"/>
      <dgm:spPr/>
    </dgm:pt>
    <dgm:pt modelId="{3D4012B4-41B9-40B9-8ED0-E0C661586DAA}" type="pres">
      <dgm:prSet presAssocID="{05DA2630-A159-41DB-8F81-B09177C2C243}" presName="parentText" presStyleLbl="node1" presStyleIdx="0" presStyleCnt="1">
        <dgm:presLayoutVars>
          <dgm:chMax val="0"/>
          <dgm:bulletEnabled val="1"/>
        </dgm:presLayoutVars>
      </dgm:prSet>
      <dgm:spPr/>
    </dgm:pt>
    <dgm:pt modelId="{683157FA-04D8-474C-A31B-DE49926FB4BB}" type="pres">
      <dgm:prSet presAssocID="{05DA2630-A159-41DB-8F81-B09177C2C243}" presName="negativeSpace" presStyleCnt="0"/>
      <dgm:spPr/>
    </dgm:pt>
    <dgm:pt modelId="{2B1F82A6-6A44-42CF-BA1A-94810B75E8AC}" type="pres">
      <dgm:prSet presAssocID="{05DA2630-A159-41DB-8F81-B09177C2C243}" presName="childText" presStyleLbl="conFgAcc1" presStyleIdx="0" presStyleCnt="1">
        <dgm:presLayoutVars>
          <dgm:bulletEnabled val="1"/>
        </dgm:presLayoutVars>
      </dgm:prSet>
      <dgm:spPr/>
    </dgm:pt>
  </dgm:ptLst>
  <dgm:cxnLst>
    <dgm:cxn modelId="{A49ED107-7683-429B-A140-081084F8E7F7}" type="presOf" srcId="{11EE2AB9-E598-4E39-91B0-690AD6F3B63F}" destId="{2B1F82A6-6A44-42CF-BA1A-94810B75E8AC}" srcOrd="0" destOrd="2" presId="urn:microsoft.com/office/officeart/2005/8/layout/list1"/>
    <dgm:cxn modelId="{5A3AB052-66BF-41E5-BA04-33020C2A3F80}" srcId="{48B4685C-ADCF-4ED3-9447-D4BEA50C5561}" destId="{05DA2630-A159-41DB-8F81-B09177C2C243}" srcOrd="0" destOrd="0" parTransId="{68DDD148-22A7-4913-9BAA-5062974C9854}" sibTransId="{504F640F-6EEB-4E49-AD5B-DC497AB60438}"/>
    <dgm:cxn modelId="{BAE7E7A5-FF4B-48D8-A0F1-3D3565271BB2}" type="presOf" srcId="{AC9D5433-CAD3-4558-A93B-881BECFE30F7}" destId="{2B1F82A6-6A44-42CF-BA1A-94810B75E8AC}" srcOrd="0" destOrd="1" presId="urn:microsoft.com/office/officeart/2005/8/layout/list1"/>
    <dgm:cxn modelId="{EE95A9B5-7CC9-4427-9DB7-730DECC602D8}" type="presOf" srcId="{48B4685C-ADCF-4ED3-9447-D4BEA50C5561}" destId="{9273FC23-C69A-44E3-A050-D12205107A37}" srcOrd="0" destOrd="0" presId="urn:microsoft.com/office/officeart/2005/8/layout/list1"/>
    <dgm:cxn modelId="{01C3C9BE-6D7D-40F7-B3BA-D6EAFEE67F52}" srcId="{05DA2630-A159-41DB-8F81-B09177C2C243}" destId="{AC9D5433-CAD3-4558-A93B-881BECFE30F7}" srcOrd="1" destOrd="0" parTransId="{7C562AC9-7CDC-4962-8D24-15FF83C58B54}" sibTransId="{A636F720-C35E-4842-94DF-A5F783184DD7}"/>
    <dgm:cxn modelId="{C93FFED1-E571-4AF1-A482-9A0C6EE050DB}" srcId="{05DA2630-A159-41DB-8F81-B09177C2C243}" destId="{468DC630-2310-4528-BC9A-FBC7BF285360}" srcOrd="0" destOrd="0" parTransId="{CA327507-C210-4163-80FE-1410C26B00E3}" sibTransId="{561306D8-2644-41CD-82D7-B83620574C68}"/>
    <dgm:cxn modelId="{FE0E21DC-00D4-4979-B8A9-2F4CF66D3C05}" type="presOf" srcId="{05DA2630-A159-41DB-8F81-B09177C2C243}" destId="{F3D2B355-27A1-456B-A19D-D7E2A66DE064}" srcOrd="0" destOrd="0" presId="urn:microsoft.com/office/officeart/2005/8/layout/list1"/>
    <dgm:cxn modelId="{4AD92DE6-C137-42EA-8323-DF34CCC1C3D0}" srcId="{05DA2630-A159-41DB-8F81-B09177C2C243}" destId="{11EE2AB9-E598-4E39-91B0-690AD6F3B63F}" srcOrd="2" destOrd="0" parTransId="{1FD5F1E2-FCB4-4E95-88EB-7C9D270A139B}" sibTransId="{089C0649-F6A8-443E-806A-EDE2991C50BD}"/>
    <dgm:cxn modelId="{0282ADF2-70CB-43AD-9858-0AAABADB252B}" type="presOf" srcId="{05DA2630-A159-41DB-8F81-B09177C2C243}" destId="{3D4012B4-41B9-40B9-8ED0-E0C661586DAA}" srcOrd="1" destOrd="0" presId="urn:microsoft.com/office/officeart/2005/8/layout/list1"/>
    <dgm:cxn modelId="{F61F88F7-841C-4012-ADBE-D712A21C43AA}" type="presOf" srcId="{468DC630-2310-4528-BC9A-FBC7BF285360}" destId="{2B1F82A6-6A44-42CF-BA1A-94810B75E8AC}" srcOrd="0" destOrd="0" presId="urn:microsoft.com/office/officeart/2005/8/layout/list1"/>
    <dgm:cxn modelId="{E369CA69-EA8C-4AAE-AFB5-C9AE534BC551}" type="presParOf" srcId="{9273FC23-C69A-44E3-A050-D12205107A37}" destId="{4D03D7BB-E1DA-4BE0-81BC-30976C1CC606}" srcOrd="0" destOrd="0" presId="urn:microsoft.com/office/officeart/2005/8/layout/list1"/>
    <dgm:cxn modelId="{7CFA9B29-CFBB-47D4-8A69-1EA8C3983C10}" type="presParOf" srcId="{4D03D7BB-E1DA-4BE0-81BC-30976C1CC606}" destId="{F3D2B355-27A1-456B-A19D-D7E2A66DE064}" srcOrd="0" destOrd="0" presId="urn:microsoft.com/office/officeart/2005/8/layout/list1"/>
    <dgm:cxn modelId="{C7E45073-2146-4BD8-B0F7-321D1B07FDFD}" type="presParOf" srcId="{4D03D7BB-E1DA-4BE0-81BC-30976C1CC606}" destId="{3D4012B4-41B9-40B9-8ED0-E0C661586DAA}" srcOrd="1" destOrd="0" presId="urn:microsoft.com/office/officeart/2005/8/layout/list1"/>
    <dgm:cxn modelId="{5DD84F17-F370-4491-8985-16BFFEEA66F8}" type="presParOf" srcId="{9273FC23-C69A-44E3-A050-D12205107A37}" destId="{683157FA-04D8-474C-A31B-DE49926FB4BB}" srcOrd="1" destOrd="0" presId="urn:microsoft.com/office/officeart/2005/8/layout/list1"/>
    <dgm:cxn modelId="{1AC81574-38A3-4320-BC02-08744B58EBC3}" type="presParOf" srcId="{9273FC23-C69A-44E3-A050-D12205107A37}" destId="{2B1F82A6-6A44-42CF-BA1A-94810B75E8AC}"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E4E7B78-C645-4A92-A421-19AEC383D1FE}" type="doc">
      <dgm:prSet loTypeId="urn:microsoft.com/office/officeart/2005/8/layout/list1" loCatId="list" qsTypeId="urn:microsoft.com/office/officeart/2005/8/quickstyle/simple5" qsCatId="simple" csTypeId="urn:microsoft.com/office/officeart/2005/8/colors/colorful5" csCatId="colorful"/>
      <dgm:spPr/>
      <dgm:t>
        <a:bodyPr/>
        <a:lstStyle/>
        <a:p>
          <a:endParaRPr lang="en-IN"/>
        </a:p>
      </dgm:t>
    </dgm:pt>
    <dgm:pt modelId="{A8578E0F-ADE9-452B-A760-E9147E8ED0A8}">
      <dgm:prSet custT="1"/>
      <dgm:spPr/>
      <dgm:t>
        <a:bodyPr/>
        <a:lstStyle/>
        <a:p>
          <a:r>
            <a:rPr lang="en-IN" sz="1600" b="1" dirty="0"/>
            <a:t>Endoscopic Submucosal Dissection (ESD)</a:t>
          </a:r>
        </a:p>
      </dgm:t>
    </dgm:pt>
    <dgm:pt modelId="{B5D94A89-87AB-4500-94E1-085C30BB39D4}" type="parTrans" cxnId="{BDCAD7E3-2C14-4A81-86B6-1EAC0ED90CA1}">
      <dgm:prSet/>
      <dgm:spPr/>
      <dgm:t>
        <a:bodyPr/>
        <a:lstStyle/>
        <a:p>
          <a:endParaRPr lang="en-IN" sz="1800"/>
        </a:p>
      </dgm:t>
    </dgm:pt>
    <dgm:pt modelId="{8C1F5E9B-DBFE-42E9-A703-406D32B7E0E6}" type="sibTrans" cxnId="{BDCAD7E3-2C14-4A81-86B6-1EAC0ED90CA1}">
      <dgm:prSet/>
      <dgm:spPr/>
      <dgm:t>
        <a:bodyPr/>
        <a:lstStyle/>
        <a:p>
          <a:endParaRPr lang="en-IN" sz="1800"/>
        </a:p>
      </dgm:t>
    </dgm:pt>
    <dgm:pt modelId="{3749CE5D-196C-43BB-A08A-EB7E3C72240A}">
      <dgm:prSet custT="1"/>
      <dgm:spPr/>
      <dgm:t>
        <a:bodyPr/>
        <a:lstStyle/>
        <a:p>
          <a:r>
            <a:rPr lang="en-IN" sz="1600" dirty="0"/>
            <a:t>Advanced technique that allows en‑bloc resection of larger and deeper lesions.</a:t>
          </a:r>
        </a:p>
      </dgm:t>
    </dgm:pt>
    <dgm:pt modelId="{9560AC8B-1CE8-4AF1-85C7-2C99B3AC37F5}" type="parTrans" cxnId="{48621ACF-F825-4507-86B2-45E736D1C1B4}">
      <dgm:prSet/>
      <dgm:spPr/>
      <dgm:t>
        <a:bodyPr/>
        <a:lstStyle/>
        <a:p>
          <a:endParaRPr lang="en-IN" sz="1800"/>
        </a:p>
      </dgm:t>
    </dgm:pt>
    <dgm:pt modelId="{544CBB2E-E32F-4B17-BEA0-06D56A9E2DCA}" type="sibTrans" cxnId="{48621ACF-F825-4507-86B2-45E736D1C1B4}">
      <dgm:prSet/>
      <dgm:spPr/>
      <dgm:t>
        <a:bodyPr/>
        <a:lstStyle/>
        <a:p>
          <a:endParaRPr lang="en-IN" sz="1800"/>
        </a:p>
      </dgm:t>
    </dgm:pt>
    <dgm:pt modelId="{70C9864C-C0F8-458F-BA80-9B67E8F1C15D}">
      <dgm:prSet custT="1"/>
      <dgm:spPr/>
      <dgm:t>
        <a:bodyPr/>
        <a:lstStyle/>
        <a:p>
          <a:r>
            <a:rPr lang="en-IN" sz="1600" dirty="0"/>
            <a:t>higher rates of complete (R0) resection and reduces recurrence compared to EMR.</a:t>
          </a:r>
        </a:p>
      </dgm:t>
    </dgm:pt>
    <dgm:pt modelId="{FA5EBD8B-4243-4353-B506-6D44666B1AFD}" type="parTrans" cxnId="{9227924D-A45B-47C8-AD79-CCF0BA8167B8}">
      <dgm:prSet/>
      <dgm:spPr/>
      <dgm:t>
        <a:bodyPr/>
        <a:lstStyle/>
        <a:p>
          <a:endParaRPr lang="en-IN" sz="1800"/>
        </a:p>
      </dgm:t>
    </dgm:pt>
    <dgm:pt modelId="{270EDF10-4BFE-4270-8E5B-E4A76EA7C527}" type="sibTrans" cxnId="{9227924D-A45B-47C8-AD79-CCF0BA8167B8}">
      <dgm:prSet/>
      <dgm:spPr/>
      <dgm:t>
        <a:bodyPr/>
        <a:lstStyle/>
        <a:p>
          <a:endParaRPr lang="en-IN" sz="1800"/>
        </a:p>
      </dgm:t>
    </dgm:pt>
    <dgm:pt modelId="{D20D9F9D-3711-4E04-AFCC-A802D16AE057}">
      <dgm:prSet custT="1"/>
      <dgm:spPr/>
      <dgm:t>
        <a:bodyPr/>
        <a:lstStyle/>
        <a:p>
          <a:r>
            <a:rPr lang="en-IN" sz="1600" dirty="0"/>
            <a:t>technically more demanding and associated with longer procedure times and higher risk of complications.</a:t>
          </a:r>
        </a:p>
      </dgm:t>
    </dgm:pt>
    <dgm:pt modelId="{B2F01E72-C8D6-4142-8EE3-C5DC9B53F28C}" type="parTrans" cxnId="{C5D07B54-DEC4-4C2B-BA80-4FC24D4DDEE0}">
      <dgm:prSet/>
      <dgm:spPr/>
      <dgm:t>
        <a:bodyPr/>
        <a:lstStyle/>
        <a:p>
          <a:endParaRPr lang="en-IN" sz="1800"/>
        </a:p>
      </dgm:t>
    </dgm:pt>
    <dgm:pt modelId="{F10C6D58-3AD1-4B44-B4B2-E8FE3132E0A7}" type="sibTrans" cxnId="{C5D07B54-DEC4-4C2B-BA80-4FC24D4DDEE0}">
      <dgm:prSet/>
      <dgm:spPr/>
      <dgm:t>
        <a:bodyPr/>
        <a:lstStyle/>
        <a:p>
          <a:endParaRPr lang="en-IN" sz="1800"/>
        </a:p>
      </dgm:t>
    </dgm:pt>
    <dgm:pt modelId="{6D765031-C707-459E-A863-F86835EA9BB1}" type="pres">
      <dgm:prSet presAssocID="{FE4E7B78-C645-4A92-A421-19AEC383D1FE}" presName="linear" presStyleCnt="0">
        <dgm:presLayoutVars>
          <dgm:dir/>
          <dgm:animLvl val="lvl"/>
          <dgm:resizeHandles val="exact"/>
        </dgm:presLayoutVars>
      </dgm:prSet>
      <dgm:spPr/>
    </dgm:pt>
    <dgm:pt modelId="{1AD77D22-8EEA-4164-85AE-23AE47B114AC}" type="pres">
      <dgm:prSet presAssocID="{A8578E0F-ADE9-452B-A760-E9147E8ED0A8}" presName="parentLin" presStyleCnt="0"/>
      <dgm:spPr/>
    </dgm:pt>
    <dgm:pt modelId="{E605E289-2176-425A-8A51-53F02393E237}" type="pres">
      <dgm:prSet presAssocID="{A8578E0F-ADE9-452B-A760-E9147E8ED0A8}" presName="parentLeftMargin" presStyleLbl="node1" presStyleIdx="0" presStyleCnt="1"/>
      <dgm:spPr/>
    </dgm:pt>
    <dgm:pt modelId="{5620279C-E279-4CC2-8B45-4A86E7213939}" type="pres">
      <dgm:prSet presAssocID="{A8578E0F-ADE9-452B-A760-E9147E8ED0A8}" presName="parentText" presStyleLbl="node1" presStyleIdx="0" presStyleCnt="1">
        <dgm:presLayoutVars>
          <dgm:chMax val="0"/>
          <dgm:bulletEnabled val="1"/>
        </dgm:presLayoutVars>
      </dgm:prSet>
      <dgm:spPr/>
    </dgm:pt>
    <dgm:pt modelId="{BD69D8E2-0014-4E08-9753-CB88D809A225}" type="pres">
      <dgm:prSet presAssocID="{A8578E0F-ADE9-452B-A760-E9147E8ED0A8}" presName="negativeSpace" presStyleCnt="0"/>
      <dgm:spPr/>
    </dgm:pt>
    <dgm:pt modelId="{884CB4D6-3D58-4A55-A9A4-A3CD0F580581}" type="pres">
      <dgm:prSet presAssocID="{A8578E0F-ADE9-452B-A760-E9147E8ED0A8}" presName="childText" presStyleLbl="conFgAcc1" presStyleIdx="0" presStyleCnt="1">
        <dgm:presLayoutVars>
          <dgm:bulletEnabled val="1"/>
        </dgm:presLayoutVars>
      </dgm:prSet>
      <dgm:spPr/>
    </dgm:pt>
  </dgm:ptLst>
  <dgm:cxnLst>
    <dgm:cxn modelId="{054C1D29-F0F6-48BA-ABED-D14223CC6AED}" type="presOf" srcId="{A8578E0F-ADE9-452B-A760-E9147E8ED0A8}" destId="{5620279C-E279-4CC2-8B45-4A86E7213939}" srcOrd="1" destOrd="0" presId="urn:microsoft.com/office/officeart/2005/8/layout/list1"/>
    <dgm:cxn modelId="{EC46BA29-9D43-47E9-BA24-2987DE2FC98F}" type="presOf" srcId="{D20D9F9D-3711-4E04-AFCC-A802D16AE057}" destId="{884CB4D6-3D58-4A55-A9A4-A3CD0F580581}" srcOrd="0" destOrd="2" presId="urn:microsoft.com/office/officeart/2005/8/layout/list1"/>
    <dgm:cxn modelId="{EB92E43D-87D5-421F-B126-A5A2278DE767}" type="presOf" srcId="{70C9864C-C0F8-458F-BA80-9B67E8F1C15D}" destId="{884CB4D6-3D58-4A55-A9A4-A3CD0F580581}" srcOrd="0" destOrd="1" presId="urn:microsoft.com/office/officeart/2005/8/layout/list1"/>
    <dgm:cxn modelId="{9227924D-A45B-47C8-AD79-CCF0BA8167B8}" srcId="{A8578E0F-ADE9-452B-A760-E9147E8ED0A8}" destId="{70C9864C-C0F8-458F-BA80-9B67E8F1C15D}" srcOrd="1" destOrd="0" parTransId="{FA5EBD8B-4243-4353-B506-6D44666B1AFD}" sibTransId="{270EDF10-4BFE-4270-8E5B-E4A76EA7C527}"/>
    <dgm:cxn modelId="{C5D07B54-DEC4-4C2B-BA80-4FC24D4DDEE0}" srcId="{A8578E0F-ADE9-452B-A760-E9147E8ED0A8}" destId="{D20D9F9D-3711-4E04-AFCC-A802D16AE057}" srcOrd="2" destOrd="0" parTransId="{B2F01E72-C8D6-4142-8EE3-C5DC9B53F28C}" sibTransId="{F10C6D58-3AD1-4B44-B4B2-E8FE3132E0A7}"/>
    <dgm:cxn modelId="{3D71448A-0DF9-4A16-BE5A-C4C7F9427201}" type="presOf" srcId="{A8578E0F-ADE9-452B-A760-E9147E8ED0A8}" destId="{E605E289-2176-425A-8A51-53F02393E237}" srcOrd="0" destOrd="0" presId="urn:microsoft.com/office/officeart/2005/8/layout/list1"/>
    <dgm:cxn modelId="{48621ACF-F825-4507-86B2-45E736D1C1B4}" srcId="{A8578E0F-ADE9-452B-A760-E9147E8ED0A8}" destId="{3749CE5D-196C-43BB-A08A-EB7E3C72240A}" srcOrd="0" destOrd="0" parTransId="{9560AC8B-1CE8-4AF1-85C7-2C99B3AC37F5}" sibTransId="{544CBB2E-E32F-4B17-BEA0-06D56A9E2DCA}"/>
    <dgm:cxn modelId="{6848F9D3-0B49-4EFC-8130-759E712D9197}" type="presOf" srcId="{3749CE5D-196C-43BB-A08A-EB7E3C72240A}" destId="{884CB4D6-3D58-4A55-A9A4-A3CD0F580581}" srcOrd="0" destOrd="0" presId="urn:microsoft.com/office/officeart/2005/8/layout/list1"/>
    <dgm:cxn modelId="{BDCAD7E3-2C14-4A81-86B6-1EAC0ED90CA1}" srcId="{FE4E7B78-C645-4A92-A421-19AEC383D1FE}" destId="{A8578E0F-ADE9-452B-A760-E9147E8ED0A8}" srcOrd="0" destOrd="0" parTransId="{B5D94A89-87AB-4500-94E1-085C30BB39D4}" sibTransId="{8C1F5E9B-DBFE-42E9-A703-406D32B7E0E6}"/>
    <dgm:cxn modelId="{8B9909E6-5835-4AAC-A27D-856B781573FB}" type="presOf" srcId="{FE4E7B78-C645-4A92-A421-19AEC383D1FE}" destId="{6D765031-C707-459E-A863-F86835EA9BB1}" srcOrd="0" destOrd="0" presId="urn:microsoft.com/office/officeart/2005/8/layout/list1"/>
    <dgm:cxn modelId="{F61B829A-EBC8-4393-BF3F-96FC392D11D2}" type="presParOf" srcId="{6D765031-C707-459E-A863-F86835EA9BB1}" destId="{1AD77D22-8EEA-4164-85AE-23AE47B114AC}" srcOrd="0" destOrd="0" presId="urn:microsoft.com/office/officeart/2005/8/layout/list1"/>
    <dgm:cxn modelId="{0CA5FE3F-C0DC-406D-9AEC-0C080615449B}" type="presParOf" srcId="{1AD77D22-8EEA-4164-85AE-23AE47B114AC}" destId="{E605E289-2176-425A-8A51-53F02393E237}" srcOrd="0" destOrd="0" presId="urn:microsoft.com/office/officeart/2005/8/layout/list1"/>
    <dgm:cxn modelId="{28512128-709B-4D16-9B3E-D3A3B8B311D9}" type="presParOf" srcId="{1AD77D22-8EEA-4164-85AE-23AE47B114AC}" destId="{5620279C-E279-4CC2-8B45-4A86E7213939}" srcOrd="1" destOrd="0" presId="urn:microsoft.com/office/officeart/2005/8/layout/list1"/>
    <dgm:cxn modelId="{32577E4D-A4F8-4E4C-8201-B48CC7724A67}" type="presParOf" srcId="{6D765031-C707-459E-A863-F86835EA9BB1}" destId="{BD69D8E2-0014-4E08-9753-CB88D809A225}" srcOrd="1" destOrd="0" presId="urn:microsoft.com/office/officeart/2005/8/layout/list1"/>
    <dgm:cxn modelId="{DE1C9C5F-5212-4EA1-A77D-23B34E2E3500}" type="presParOf" srcId="{6D765031-C707-459E-A863-F86835EA9BB1}" destId="{884CB4D6-3D58-4A55-A9A4-A3CD0F580581}"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219EF8B-DA27-4F4F-A538-E7CD514F02D4}" type="doc">
      <dgm:prSet loTypeId="urn:microsoft.com/office/officeart/2008/layout/VerticalCurvedList" loCatId="list" qsTypeId="urn:microsoft.com/office/officeart/2005/8/quickstyle/3d2" qsCatId="3D" csTypeId="urn:microsoft.com/office/officeart/2005/8/colors/colorful4" csCatId="colorful" phldr="1"/>
      <dgm:spPr/>
      <dgm:t>
        <a:bodyPr/>
        <a:lstStyle/>
        <a:p>
          <a:endParaRPr lang="en-IN"/>
        </a:p>
      </dgm:t>
    </dgm:pt>
    <dgm:pt modelId="{846624F7-5FC1-4632-BC07-700DBBEF78F9}">
      <dgm:prSet custT="1"/>
      <dgm:spPr/>
      <dgm:t>
        <a:bodyPr/>
        <a:lstStyle/>
        <a:p>
          <a:r>
            <a:rPr lang="en-IN" sz="1600" dirty="0"/>
            <a:t>Minimally invasive endoscopic procedure used for the treatment of achalasia and other oesophageal motility disorders.</a:t>
          </a:r>
        </a:p>
      </dgm:t>
    </dgm:pt>
    <dgm:pt modelId="{65A611EE-5216-4509-9424-08813FB00345}" type="parTrans" cxnId="{ACAD1457-2EE1-4BEE-B89A-999EA9F3F895}">
      <dgm:prSet/>
      <dgm:spPr/>
      <dgm:t>
        <a:bodyPr/>
        <a:lstStyle/>
        <a:p>
          <a:endParaRPr lang="en-IN" sz="2000"/>
        </a:p>
      </dgm:t>
    </dgm:pt>
    <dgm:pt modelId="{E155DCFB-5B36-4D54-A5BF-7193F931FD3D}" type="sibTrans" cxnId="{ACAD1457-2EE1-4BEE-B89A-999EA9F3F895}">
      <dgm:prSet/>
      <dgm:spPr/>
      <dgm:t>
        <a:bodyPr/>
        <a:lstStyle/>
        <a:p>
          <a:endParaRPr lang="en-IN" sz="2000"/>
        </a:p>
      </dgm:t>
    </dgm:pt>
    <dgm:pt modelId="{AD603DF7-6163-40E6-AF0F-E1C63C134366}">
      <dgm:prSet custT="1"/>
      <dgm:spPr/>
      <dgm:t>
        <a:bodyPr/>
        <a:lstStyle/>
        <a:p>
          <a:r>
            <a:rPr lang="en-IN" sz="1600" dirty="0"/>
            <a:t>Involves endoscopic division of the oesophageal muscle fibers through a submucosal tunnel</a:t>
          </a:r>
        </a:p>
      </dgm:t>
    </dgm:pt>
    <dgm:pt modelId="{F7479EF3-78B3-4FFE-98AE-4561D14723CA}" type="parTrans" cxnId="{E557E621-1116-4F6F-ACCF-C2D86023B1C9}">
      <dgm:prSet/>
      <dgm:spPr/>
      <dgm:t>
        <a:bodyPr/>
        <a:lstStyle/>
        <a:p>
          <a:endParaRPr lang="en-IN" sz="2000"/>
        </a:p>
      </dgm:t>
    </dgm:pt>
    <dgm:pt modelId="{556C1D95-0D27-417E-989E-FF433B2F1DB8}" type="sibTrans" cxnId="{E557E621-1116-4F6F-ACCF-C2D86023B1C9}">
      <dgm:prSet/>
      <dgm:spPr/>
      <dgm:t>
        <a:bodyPr/>
        <a:lstStyle/>
        <a:p>
          <a:endParaRPr lang="en-IN" sz="2000"/>
        </a:p>
      </dgm:t>
    </dgm:pt>
    <dgm:pt modelId="{352E90DF-48D8-46CB-A165-7F24BE50DB9F}">
      <dgm:prSet custT="1"/>
      <dgm:spPr/>
      <dgm:t>
        <a:bodyPr/>
        <a:lstStyle/>
        <a:p>
          <a:r>
            <a:rPr lang="en-IN" sz="1600" dirty="0"/>
            <a:t>POEM offers high clinical success rates and avoids the need for invasive surgical myotomy.</a:t>
          </a:r>
        </a:p>
      </dgm:t>
    </dgm:pt>
    <dgm:pt modelId="{32DD1BF5-BF37-430A-9388-4C61FB45EDEF}" type="parTrans" cxnId="{1A94EF52-73FF-445D-9A2E-9FC1F86A00AE}">
      <dgm:prSet/>
      <dgm:spPr/>
      <dgm:t>
        <a:bodyPr/>
        <a:lstStyle/>
        <a:p>
          <a:endParaRPr lang="en-IN" sz="2000"/>
        </a:p>
      </dgm:t>
    </dgm:pt>
    <dgm:pt modelId="{B310E579-31D8-41AA-B683-57E1D33622A9}" type="sibTrans" cxnId="{1A94EF52-73FF-445D-9A2E-9FC1F86A00AE}">
      <dgm:prSet/>
      <dgm:spPr/>
      <dgm:t>
        <a:bodyPr/>
        <a:lstStyle/>
        <a:p>
          <a:endParaRPr lang="en-IN" sz="2000"/>
        </a:p>
      </dgm:t>
    </dgm:pt>
    <dgm:pt modelId="{7D9418DF-4EF4-4864-9AE8-9D87E8E36BBD}" type="pres">
      <dgm:prSet presAssocID="{9219EF8B-DA27-4F4F-A538-E7CD514F02D4}" presName="Name0" presStyleCnt="0">
        <dgm:presLayoutVars>
          <dgm:chMax val="7"/>
          <dgm:chPref val="7"/>
          <dgm:dir/>
        </dgm:presLayoutVars>
      </dgm:prSet>
      <dgm:spPr/>
    </dgm:pt>
    <dgm:pt modelId="{BEB551FA-214A-46A7-9320-6417C7695633}" type="pres">
      <dgm:prSet presAssocID="{9219EF8B-DA27-4F4F-A538-E7CD514F02D4}" presName="Name1" presStyleCnt="0"/>
      <dgm:spPr/>
    </dgm:pt>
    <dgm:pt modelId="{45D3CDDC-5E9C-4DA0-B7CC-CD56EE74257F}" type="pres">
      <dgm:prSet presAssocID="{9219EF8B-DA27-4F4F-A538-E7CD514F02D4}" presName="cycle" presStyleCnt="0"/>
      <dgm:spPr/>
    </dgm:pt>
    <dgm:pt modelId="{E353414F-4275-4346-888D-DF3B2B10CA87}" type="pres">
      <dgm:prSet presAssocID="{9219EF8B-DA27-4F4F-A538-E7CD514F02D4}" presName="srcNode" presStyleLbl="node1" presStyleIdx="0" presStyleCnt="3"/>
      <dgm:spPr/>
    </dgm:pt>
    <dgm:pt modelId="{CAD6A8AA-7A8D-4C22-9949-DCCA6D760498}" type="pres">
      <dgm:prSet presAssocID="{9219EF8B-DA27-4F4F-A538-E7CD514F02D4}" presName="conn" presStyleLbl="parChTrans1D2" presStyleIdx="0" presStyleCnt="1"/>
      <dgm:spPr/>
    </dgm:pt>
    <dgm:pt modelId="{6444385E-5725-423C-A769-255DD9CA8A56}" type="pres">
      <dgm:prSet presAssocID="{9219EF8B-DA27-4F4F-A538-E7CD514F02D4}" presName="extraNode" presStyleLbl="node1" presStyleIdx="0" presStyleCnt="3"/>
      <dgm:spPr/>
    </dgm:pt>
    <dgm:pt modelId="{0081D10F-8446-465D-B8BE-12283E787F49}" type="pres">
      <dgm:prSet presAssocID="{9219EF8B-DA27-4F4F-A538-E7CD514F02D4}" presName="dstNode" presStyleLbl="node1" presStyleIdx="0" presStyleCnt="3"/>
      <dgm:spPr/>
    </dgm:pt>
    <dgm:pt modelId="{01555CA0-57A0-4675-ABD3-45CAD7290A4F}" type="pres">
      <dgm:prSet presAssocID="{846624F7-5FC1-4632-BC07-700DBBEF78F9}" presName="text_1" presStyleLbl="node1" presStyleIdx="0" presStyleCnt="3">
        <dgm:presLayoutVars>
          <dgm:bulletEnabled val="1"/>
        </dgm:presLayoutVars>
      </dgm:prSet>
      <dgm:spPr/>
    </dgm:pt>
    <dgm:pt modelId="{922E902F-9AC4-47F5-93D7-71D6148C18EF}" type="pres">
      <dgm:prSet presAssocID="{846624F7-5FC1-4632-BC07-700DBBEF78F9}" presName="accent_1" presStyleCnt="0"/>
      <dgm:spPr/>
    </dgm:pt>
    <dgm:pt modelId="{7F9D0EC5-DC6F-4E01-B770-16700C63647A}" type="pres">
      <dgm:prSet presAssocID="{846624F7-5FC1-4632-BC07-700DBBEF78F9}" presName="accentRepeatNode" presStyleLbl="solidFgAcc1" presStyleIdx="0" presStyleCnt="3"/>
      <dgm:spPr/>
    </dgm:pt>
    <dgm:pt modelId="{37523C8D-A417-43D8-8E85-02AF7F875DF7}" type="pres">
      <dgm:prSet presAssocID="{AD603DF7-6163-40E6-AF0F-E1C63C134366}" presName="text_2" presStyleLbl="node1" presStyleIdx="1" presStyleCnt="3">
        <dgm:presLayoutVars>
          <dgm:bulletEnabled val="1"/>
        </dgm:presLayoutVars>
      </dgm:prSet>
      <dgm:spPr/>
    </dgm:pt>
    <dgm:pt modelId="{02592BCC-8B77-436D-8780-D9EAF607BD59}" type="pres">
      <dgm:prSet presAssocID="{AD603DF7-6163-40E6-AF0F-E1C63C134366}" presName="accent_2" presStyleCnt="0"/>
      <dgm:spPr/>
    </dgm:pt>
    <dgm:pt modelId="{DC0E8D5C-9E89-4371-A7E9-5D37A80CA35E}" type="pres">
      <dgm:prSet presAssocID="{AD603DF7-6163-40E6-AF0F-E1C63C134366}" presName="accentRepeatNode" presStyleLbl="solidFgAcc1" presStyleIdx="1" presStyleCnt="3"/>
      <dgm:spPr/>
    </dgm:pt>
    <dgm:pt modelId="{276745FB-36EF-4905-908E-4E98CE473F46}" type="pres">
      <dgm:prSet presAssocID="{352E90DF-48D8-46CB-A165-7F24BE50DB9F}" presName="text_3" presStyleLbl="node1" presStyleIdx="2" presStyleCnt="3">
        <dgm:presLayoutVars>
          <dgm:bulletEnabled val="1"/>
        </dgm:presLayoutVars>
      </dgm:prSet>
      <dgm:spPr/>
    </dgm:pt>
    <dgm:pt modelId="{11C3EE80-578C-47C5-B72F-7C483DBFE605}" type="pres">
      <dgm:prSet presAssocID="{352E90DF-48D8-46CB-A165-7F24BE50DB9F}" presName="accent_3" presStyleCnt="0"/>
      <dgm:spPr/>
    </dgm:pt>
    <dgm:pt modelId="{5A5A6156-BA71-4494-A0CB-ECD9263BF3B8}" type="pres">
      <dgm:prSet presAssocID="{352E90DF-48D8-46CB-A165-7F24BE50DB9F}" presName="accentRepeatNode" presStyleLbl="solidFgAcc1" presStyleIdx="2" presStyleCnt="3"/>
      <dgm:spPr/>
    </dgm:pt>
  </dgm:ptLst>
  <dgm:cxnLst>
    <dgm:cxn modelId="{BA732B09-C8BA-4883-95E2-D9C314C06E44}" type="presOf" srcId="{E155DCFB-5B36-4D54-A5BF-7193F931FD3D}" destId="{CAD6A8AA-7A8D-4C22-9949-DCCA6D760498}" srcOrd="0" destOrd="0" presId="urn:microsoft.com/office/officeart/2008/layout/VerticalCurvedList"/>
    <dgm:cxn modelId="{3B60E61F-5F54-43FD-9134-5F74F79F1217}" type="presOf" srcId="{846624F7-5FC1-4632-BC07-700DBBEF78F9}" destId="{01555CA0-57A0-4675-ABD3-45CAD7290A4F}" srcOrd="0" destOrd="0" presId="urn:microsoft.com/office/officeart/2008/layout/VerticalCurvedList"/>
    <dgm:cxn modelId="{E557E621-1116-4F6F-ACCF-C2D86023B1C9}" srcId="{9219EF8B-DA27-4F4F-A538-E7CD514F02D4}" destId="{AD603DF7-6163-40E6-AF0F-E1C63C134366}" srcOrd="1" destOrd="0" parTransId="{F7479EF3-78B3-4FFE-98AE-4561D14723CA}" sibTransId="{556C1D95-0D27-417E-989E-FF433B2F1DB8}"/>
    <dgm:cxn modelId="{F0585829-9E37-4A81-91E7-B9E5E25EA96A}" type="presOf" srcId="{352E90DF-48D8-46CB-A165-7F24BE50DB9F}" destId="{276745FB-36EF-4905-908E-4E98CE473F46}" srcOrd="0" destOrd="0" presId="urn:microsoft.com/office/officeart/2008/layout/VerticalCurvedList"/>
    <dgm:cxn modelId="{92EEA569-E0DD-41CB-83F7-56F33A575F1A}" type="presOf" srcId="{9219EF8B-DA27-4F4F-A538-E7CD514F02D4}" destId="{7D9418DF-4EF4-4864-9AE8-9D87E8E36BBD}" srcOrd="0" destOrd="0" presId="urn:microsoft.com/office/officeart/2008/layout/VerticalCurvedList"/>
    <dgm:cxn modelId="{1A94EF52-73FF-445D-9A2E-9FC1F86A00AE}" srcId="{9219EF8B-DA27-4F4F-A538-E7CD514F02D4}" destId="{352E90DF-48D8-46CB-A165-7F24BE50DB9F}" srcOrd="2" destOrd="0" parTransId="{32DD1BF5-BF37-430A-9388-4C61FB45EDEF}" sibTransId="{B310E579-31D8-41AA-B683-57E1D33622A9}"/>
    <dgm:cxn modelId="{ACAD1457-2EE1-4BEE-B89A-999EA9F3F895}" srcId="{9219EF8B-DA27-4F4F-A538-E7CD514F02D4}" destId="{846624F7-5FC1-4632-BC07-700DBBEF78F9}" srcOrd="0" destOrd="0" parTransId="{65A611EE-5216-4509-9424-08813FB00345}" sibTransId="{E155DCFB-5B36-4D54-A5BF-7193F931FD3D}"/>
    <dgm:cxn modelId="{6BC469B0-44C4-47D2-833D-2A1180C72AD3}" type="presOf" srcId="{AD603DF7-6163-40E6-AF0F-E1C63C134366}" destId="{37523C8D-A417-43D8-8E85-02AF7F875DF7}" srcOrd="0" destOrd="0" presId="urn:microsoft.com/office/officeart/2008/layout/VerticalCurvedList"/>
    <dgm:cxn modelId="{8E5288DB-5888-491E-8E94-D5A6B3C5EF3D}" type="presParOf" srcId="{7D9418DF-4EF4-4864-9AE8-9D87E8E36BBD}" destId="{BEB551FA-214A-46A7-9320-6417C7695633}" srcOrd="0" destOrd="0" presId="urn:microsoft.com/office/officeart/2008/layout/VerticalCurvedList"/>
    <dgm:cxn modelId="{46C73006-72E7-4784-8974-216F41EB9E12}" type="presParOf" srcId="{BEB551FA-214A-46A7-9320-6417C7695633}" destId="{45D3CDDC-5E9C-4DA0-B7CC-CD56EE74257F}" srcOrd="0" destOrd="0" presId="urn:microsoft.com/office/officeart/2008/layout/VerticalCurvedList"/>
    <dgm:cxn modelId="{945E6C0D-775A-4E2A-BDB2-7AFC386B1773}" type="presParOf" srcId="{45D3CDDC-5E9C-4DA0-B7CC-CD56EE74257F}" destId="{E353414F-4275-4346-888D-DF3B2B10CA87}" srcOrd="0" destOrd="0" presId="urn:microsoft.com/office/officeart/2008/layout/VerticalCurvedList"/>
    <dgm:cxn modelId="{068C79C5-AB37-42B6-B5D6-D3311EC63672}" type="presParOf" srcId="{45D3CDDC-5E9C-4DA0-B7CC-CD56EE74257F}" destId="{CAD6A8AA-7A8D-4C22-9949-DCCA6D760498}" srcOrd="1" destOrd="0" presId="urn:microsoft.com/office/officeart/2008/layout/VerticalCurvedList"/>
    <dgm:cxn modelId="{A5E5DBDD-564E-4EF5-A319-CF46FC136496}" type="presParOf" srcId="{45D3CDDC-5E9C-4DA0-B7CC-CD56EE74257F}" destId="{6444385E-5725-423C-A769-255DD9CA8A56}" srcOrd="2" destOrd="0" presId="urn:microsoft.com/office/officeart/2008/layout/VerticalCurvedList"/>
    <dgm:cxn modelId="{5DA33DA7-7C69-4CCF-9F6D-5B91FD207AC0}" type="presParOf" srcId="{45D3CDDC-5E9C-4DA0-B7CC-CD56EE74257F}" destId="{0081D10F-8446-465D-B8BE-12283E787F49}" srcOrd="3" destOrd="0" presId="urn:microsoft.com/office/officeart/2008/layout/VerticalCurvedList"/>
    <dgm:cxn modelId="{29560383-C210-4E91-80D3-AF777C0F260F}" type="presParOf" srcId="{BEB551FA-214A-46A7-9320-6417C7695633}" destId="{01555CA0-57A0-4675-ABD3-45CAD7290A4F}" srcOrd="1" destOrd="0" presId="urn:microsoft.com/office/officeart/2008/layout/VerticalCurvedList"/>
    <dgm:cxn modelId="{4E22B984-9659-47EE-B5C4-0BD9B9D1FBF0}" type="presParOf" srcId="{BEB551FA-214A-46A7-9320-6417C7695633}" destId="{922E902F-9AC4-47F5-93D7-71D6148C18EF}" srcOrd="2" destOrd="0" presId="urn:microsoft.com/office/officeart/2008/layout/VerticalCurvedList"/>
    <dgm:cxn modelId="{33C739CF-98C2-4B7F-A7DD-210A4D4E86D4}" type="presParOf" srcId="{922E902F-9AC4-47F5-93D7-71D6148C18EF}" destId="{7F9D0EC5-DC6F-4E01-B770-16700C63647A}" srcOrd="0" destOrd="0" presId="urn:microsoft.com/office/officeart/2008/layout/VerticalCurvedList"/>
    <dgm:cxn modelId="{D556CA29-1C7E-4696-8F37-2A20A68ADFF7}" type="presParOf" srcId="{BEB551FA-214A-46A7-9320-6417C7695633}" destId="{37523C8D-A417-43D8-8E85-02AF7F875DF7}" srcOrd="3" destOrd="0" presId="urn:microsoft.com/office/officeart/2008/layout/VerticalCurvedList"/>
    <dgm:cxn modelId="{58937130-41DE-454D-AF8F-D9FBF9AC2FB7}" type="presParOf" srcId="{BEB551FA-214A-46A7-9320-6417C7695633}" destId="{02592BCC-8B77-436D-8780-D9EAF607BD59}" srcOrd="4" destOrd="0" presId="urn:microsoft.com/office/officeart/2008/layout/VerticalCurvedList"/>
    <dgm:cxn modelId="{C0E3DEB6-47C2-4523-B8FF-6642E1892CB8}" type="presParOf" srcId="{02592BCC-8B77-436D-8780-D9EAF607BD59}" destId="{DC0E8D5C-9E89-4371-A7E9-5D37A80CA35E}" srcOrd="0" destOrd="0" presId="urn:microsoft.com/office/officeart/2008/layout/VerticalCurvedList"/>
    <dgm:cxn modelId="{7CCBCFC8-E400-43AD-95B8-DB56079D64DA}" type="presParOf" srcId="{BEB551FA-214A-46A7-9320-6417C7695633}" destId="{276745FB-36EF-4905-908E-4E98CE473F46}" srcOrd="5" destOrd="0" presId="urn:microsoft.com/office/officeart/2008/layout/VerticalCurvedList"/>
    <dgm:cxn modelId="{BA3494DF-8E80-4DE0-8250-1DDEAE3DECA4}" type="presParOf" srcId="{BEB551FA-214A-46A7-9320-6417C7695633}" destId="{11C3EE80-578C-47C5-B72F-7C483DBFE605}" srcOrd="6" destOrd="0" presId="urn:microsoft.com/office/officeart/2008/layout/VerticalCurvedList"/>
    <dgm:cxn modelId="{F5B20AA0-DC61-405B-91F3-F254F75FB85C}" type="presParOf" srcId="{11C3EE80-578C-47C5-B72F-7C483DBFE605}" destId="{5A5A6156-BA71-4494-A0CB-ECD9263BF3B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2B93256-A5EE-42EF-97C4-46EC3128DE17}" type="doc">
      <dgm:prSet loTypeId="urn:microsoft.com/office/officeart/2005/8/layout/vList2" loCatId="list" qsTypeId="urn:microsoft.com/office/officeart/2005/8/quickstyle/simple5" qsCatId="simple" csTypeId="urn:microsoft.com/office/officeart/2005/8/colors/colorful4" csCatId="colorful" phldr="1"/>
      <dgm:spPr/>
      <dgm:t>
        <a:bodyPr/>
        <a:lstStyle/>
        <a:p>
          <a:endParaRPr lang="en-IN"/>
        </a:p>
      </dgm:t>
    </dgm:pt>
    <dgm:pt modelId="{BE09E868-21F0-4745-89E7-1BA400303E06}">
      <dgm:prSet/>
      <dgm:spPr/>
      <dgm:t>
        <a:bodyPr/>
        <a:lstStyle/>
        <a:p>
          <a:r>
            <a:rPr lang="en-IN" b="1" dirty="0"/>
            <a:t>Combines endoscopy and ultrasonography</a:t>
          </a:r>
        </a:p>
      </dgm:t>
    </dgm:pt>
    <dgm:pt modelId="{C6C6BC0D-2ACA-4A77-BD7D-634330E88BA1}" type="parTrans" cxnId="{F134F98B-BD99-46A4-A759-94B6A7C22DFF}">
      <dgm:prSet/>
      <dgm:spPr/>
      <dgm:t>
        <a:bodyPr/>
        <a:lstStyle/>
        <a:p>
          <a:endParaRPr lang="en-IN" b="1"/>
        </a:p>
      </dgm:t>
    </dgm:pt>
    <dgm:pt modelId="{6648513A-1AAB-4DEE-A29D-4269C6936F99}" type="sibTrans" cxnId="{F134F98B-BD99-46A4-A759-94B6A7C22DFF}">
      <dgm:prSet/>
      <dgm:spPr/>
      <dgm:t>
        <a:bodyPr/>
        <a:lstStyle/>
        <a:p>
          <a:endParaRPr lang="en-IN" b="1"/>
        </a:p>
      </dgm:t>
    </dgm:pt>
    <dgm:pt modelId="{67023039-DD74-41D6-A076-5C36195C12E6}">
      <dgm:prSet/>
      <dgm:spPr/>
      <dgm:t>
        <a:bodyPr/>
        <a:lstStyle/>
        <a:p>
          <a:r>
            <a:rPr lang="en-IN" b="1" dirty="0"/>
            <a:t>Allows detailed evaluation of lesions</a:t>
          </a:r>
        </a:p>
      </dgm:t>
    </dgm:pt>
    <dgm:pt modelId="{69CA86BD-ED56-458A-A62F-223467927BF9}" type="parTrans" cxnId="{FD503E2B-ADFD-451C-8B6D-A5924B258A06}">
      <dgm:prSet/>
      <dgm:spPr/>
      <dgm:t>
        <a:bodyPr/>
        <a:lstStyle/>
        <a:p>
          <a:endParaRPr lang="en-IN" b="1"/>
        </a:p>
      </dgm:t>
    </dgm:pt>
    <dgm:pt modelId="{CDC2A79F-DDCC-426C-9C72-196CB894FA80}" type="sibTrans" cxnId="{FD503E2B-ADFD-451C-8B6D-A5924B258A06}">
      <dgm:prSet/>
      <dgm:spPr/>
      <dgm:t>
        <a:bodyPr/>
        <a:lstStyle/>
        <a:p>
          <a:endParaRPr lang="en-IN" b="1"/>
        </a:p>
      </dgm:t>
    </dgm:pt>
    <dgm:pt modelId="{90087A1B-AC46-44BA-96B1-AE81D2F13E38}">
      <dgm:prSet/>
      <dgm:spPr/>
      <dgm:t>
        <a:bodyPr/>
        <a:lstStyle/>
        <a:p>
          <a:r>
            <a:rPr lang="en-IN" b="1" dirty="0"/>
            <a:t>Fine‑needle aspiration (FNA) and fine‑needle biopsy (FNB) under EUS guidance enable accurate tissue diagnosis</a:t>
          </a:r>
        </a:p>
      </dgm:t>
    </dgm:pt>
    <dgm:pt modelId="{9A1C8E66-1606-427E-88A8-9644594732B6}" type="parTrans" cxnId="{386FAC46-5F04-426A-ACA8-5CA6CCE4DDB0}">
      <dgm:prSet/>
      <dgm:spPr/>
      <dgm:t>
        <a:bodyPr/>
        <a:lstStyle/>
        <a:p>
          <a:endParaRPr lang="en-IN" b="1"/>
        </a:p>
      </dgm:t>
    </dgm:pt>
    <dgm:pt modelId="{B2A18157-9E79-43DA-A65E-579A1465C93F}" type="sibTrans" cxnId="{386FAC46-5F04-426A-ACA8-5CA6CCE4DDB0}">
      <dgm:prSet/>
      <dgm:spPr/>
      <dgm:t>
        <a:bodyPr/>
        <a:lstStyle/>
        <a:p>
          <a:endParaRPr lang="en-IN" b="1"/>
        </a:p>
      </dgm:t>
    </dgm:pt>
    <dgm:pt modelId="{AF8DBE51-3D93-4F29-9C1F-7BC78165AF33}">
      <dgm:prSet/>
      <dgm:spPr/>
      <dgm:t>
        <a:bodyPr/>
        <a:lstStyle/>
        <a:p>
          <a:r>
            <a:rPr lang="en-IN" b="1" dirty="0"/>
            <a:t>Expanded from a diagnostic tool to therapeutic applications, including drainage of pancreatic fluid collections and biliary interventions.</a:t>
          </a:r>
        </a:p>
      </dgm:t>
    </dgm:pt>
    <dgm:pt modelId="{1663FD79-A6C4-45C3-A9A9-E1D38316D4EB}" type="parTrans" cxnId="{58F90944-BCBD-4F50-9721-F83D049972C5}">
      <dgm:prSet/>
      <dgm:spPr/>
      <dgm:t>
        <a:bodyPr/>
        <a:lstStyle/>
        <a:p>
          <a:endParaRPr lang="en-IN" b="1"/>
        </a:p>
      </dgm:t>
    </dgm:pt>
    <dgm:pt modelId="{7FC8554F-FAA0-4D67-80EE-3DCF083A5753}" type="sibTrans" cxnId="{58F90944-BCBD-4F50-9721-F83D049972C5}">
      <dgm:prSet/>
      <dgm:spPr/>
      <dgm:t>
        <a:bodyPr/>
        <a:lstStyle/>
        <a:p>
          <a:endParaRPr lang="en-IN" b="1"/>
        </a:p>
      </dgm:t>
    </dgm:pt>
    <dgm:pt modelId="{B57BD1A6-C3E5-4D95-AC37-2F5096E8A3FA}">
      <dgm:prSet/>
      <dgm:spPr/>
      <dgm:t>
        <a:bodyPr/>
        <a:lstStyle/>
        <a:p>
          <a:r>
            <a:rPr lang="en-IN" b="1" dirty="0"/>
            <a:t>Recent innovations: EUS‑guided gastroenterostomy, celiac plexus block, and tumour ablation techniques.</a:t>
          </a:r>
        </a:p>
      </dgm:t>
    </dgm:pt>
    <dgm:pt modelId="{11BA2E55-2FA6-4534-BCA7-E6C7CA5A99E7}" type="parTrans" cxnId="{8C2AFFFC-452E-48D6-B200-8D8CB52F222B}">
      <dgm:prSet/>
      <dgm:spPr/>
      <dgm:t>
        <a:bodyPr/>
        <a:lstStyle/>
        <a:p>
          <a:endParaRPr lang="en-IN" b="1"/>
        </a:p>
      </dgm:t>
    </dgm:pt>
    <dgm:pt modelId="{7AD2656C-019E-40CE-8104-ED2350409C71}" type="sibTrans" cxnId="{8C2AFFFC-452E-48D6-B200-8D8CB52F222B}">
      <dgm:prSet/>
      <dgm:spPr/>
      <dgm:t>
        <a:bodyPr/>
        <a:lstStyle/>
        <a:p>
          <a:endParaRPr lang="en-IN" b="1"/>
        </a:p>
      </dgm:t>
    </dgm:pt>
    <dgm:pt modelId="{8B2AB4C8-B06F-41BA-8B84-08633ADF8AAF}" type="pres">
      <dgm:prSet presAssocID="{C2B93256-A5EE-42EF-97C4-46EC3128DE17}" presName="linear" presStyleCnt="0">
        <dgm:presLayoutVars>
          <dgm:animLvl val="lvl"/>
          <dgm:resizeHandles val="exact"/>
        </dgm:presLayoutVars>
      </dgm:prSet>
      <dgm:spPr/>
    </dgm:pt>
    <dgm:pt modelId="{23BB8358-7317-4AB0-99C8-EAFCF8A4337E}" type="pres">
      <dgm:prSet presAssocID="{BE09E868-21F0-4745-89E7-1BA400303E06}" presName="parentText" presStyleLbl="node1" presStyleIdx="0" presStyleCnt="5">
        <dgm:presLayoutVars>
          <dgm:chMax val="0"/>
          <dgm:bulletEnabled val="1"/>
        </dgm:presLayoutVars>
      </dgm:prSet>
      <dgm:spPr/>
    </dgm:pt>
    <dgm:pt modelId="{88CD059B-D87E-494D-984E-E8256F02CDAC}" type="pres">
      <dgm:prSet presAssocID="{6648513A-1AAB-4DEE-A29D-4269C6936F99}" presName="spacer" presStyleCnt="0"/>
      <dgm:spPr/>
    </dgm:pt>
    <dgm:pt modelId="{AC18656A-16D7-4225-9E84-44DB5B455BAE}" type="pres">
      <dgm:prSet presAssocID="{67023039-DD74-41D6-A076-5C36195C12E6}" presName="parentText" presStyleLbl="node1" presStyleIdx="1" presStyleCnt="5">
        <dgm:presLayoutVars>
          <dgm:chMax val="0"/>
          <dgm:bulletEnabled val="1"/>
        </dgm:presLayoutVars>
      </dgm:prSet>
      <dgm:spPr/>
    </dgm:pt>
    <dgm:pt modelId="{6FF3FDF8-2F13-4184-998E-3C01A9F56177}" type="pres">
      <dgm:prSet presAssocID="{CDC2A79F-DDCC-426C-9C72-196CB894FA80}" presName="spacer" presStyleCnt="0"/>
      <dgm:spPr/>
    </dgm:pt>
    <dgm:pt modelId="{03386FC8-F414-40A3-9A89-DE53FF6E69CF}" type="pres">
      <dgm:prSet presAssocID="{90087A1B-AC46-44BA-96B1-AE81D2F13E38}" presName="parentText" presStyleLbl="node1" presStyleIdx="2" presStyleCnt="5">
        <dgm:presLayoutVars>
          <dgm:chMax val="0"/>
          <dgm:bulletEnabled val="1"/>
        </dgm:presLayoutVars>
      </dgm:prSet>
      <dgm:spPr/>
    </dgm:pt>
    <dgm:pt modelId="{5A42960A-5CF5-4101-AE45-506AD1399BE3}" type="pres">
      <dgm:prSet presAssocID="{B2A18157-9E79-43DA-A65E-579A1465C93F}" presName="spacer" presStyleCnt="0"/>
      <dgm:spPr/>
    </dgm:pt>
    <dgm:pt modelId="{22B2FE33-BF5A-456C-AC5F-C7C27ACC4821}" type="pres">
      <dgm:prSet presAssocID="{AF8DBE51-3D93-4F29-9C1F-7BC78165AF33}" presName="parentText" presStyleLbl="node1" presStyleIdx="3" presStyleCnt="5">
        <dgm:presLayoutVars>
          <dgm:chMax val="0"/>
          <dgm:bulletEnabled val="1"/>
        </dgm:presLayoutVars>
      </dgm:prSet>
      <dgm:spPr/>
    </dgm:pt>
    <dgm:pt modelId="{DB233026-E06D-402C-80F5-F2807632963E}" type="pres">
      <dgm:prSet presAssocID="{7FC8554F-FAA0-4D67-80EE-3DCF083A5753}" presName="spacer" presStyleCnt="0"/>
      <dgm:spPr/>
    </dgm:pt>
    <dgm:pt modelId="{EE7BA2ED-9427-48F8-8884-9C5AFD68B131}" type="pres">
      <dgm:prSet presAssocID="{B57BD1A6-C3E5-4D95-AC37-2F5096E8A3FA}" presName="parentText" presStyleLbl="node1" presStyleIdx="4" presStyleCnt="5">
        <dgm:presLayoutVars>
          <dgm:chMax val="0"/>
          <dgm:bulletEnabled val="1"/>
        </dgm:presLayoutVars>
      </dgm:prSet>
      <dgm:spPr/>
    </dgm:pt>
  </dgm:ptLst>
  <dgm:cxnLst>
    <dgm:cxn modelId="{FD503E2B-ADFD-451C-8B6D-A5924B258A06}" srcId="{C2B93256-A5EE-42EF-97C4-46EC3128DE17}" destId="{67023039-DD74-41D6-A076-5C36195C12E6}" srcOrd="1" destOrd="0" parTransId="{69CA86BD-ED56-458A-A62F-223467927BF9}" sibTransId="{CDC2A79F-DDCC-426C-9C72-196CB894FA80}"/>
    <dgm:cxn modelId="{6178C531-CB30-477C-BB37-C7CBF9885FA9}" type="presOf" srcId="{B57BD1A6-C3E5-4D95-AC37-2F5096E8A3FA}" destId="{EE7BA2ED-9427-48F8-8884-9C5AFD68B131}" srcOrd="0" destOrd="0" presId="urn:microsoft.com/office/officeart/2005/8/layout/vList2"/>
    <dgm:cxn modelId="{58F90944-BCBD-4F50-9721-F83D049972C5}" srcId="{C2B93256-A5EE-42EF-97C4-46EC3128DE17}" destId="{AF8DBE51-3D93-4F29-9C1F-7BC78165AF33}" srcOrd="3" destOrd="0" parTransId="{1663FD79-A6C4-45C3-A9A9-E1D38316D4EB}" sibTransId="{7FC8554F-FAA0-4D67-80EE-3DCF083A5753}"/>
    <dgm:cxn modelId="{22906A46-2195-4A87-9692-4509E2874B5B}" type="presOf" srcId="{BE09E868-21F0-4745-89E7-1BA400303E06}" destId="{23BB8358-7317-4AB0-99C8-EAFCF8A4337E}" srcOrd="0" destOrd="0" presId="urn:microsoft.com/office/officeart/2005/8/layout/vList2"/>
    <dgm:cxn modelId="{386FAC46-5F04-426A-ACA8-5CA6CCE4DDB0}" srcId="{C2B93256-A5EE-42EF-97C4-46EC3128DE17}" destId="{90087A1B-AC46-44BA-96B1-AE81D2F13E38}" srcOrd="2" destOrd="0" parTransId="{9A1C8E66-1606-427E-88A8-9644594732B6}" sibTransId="{B2A18157-9E79-43DA-A65E-579A1465C93F}"/>
    <dgm:cxn modelId="{F1AFBE70-A8B3-4279-B6EB-AE3A8B95B2F1}" type="presOf" srcId="{67023039-DD74-41D6-A076-5C36195C12E6}" destId="{AC18656A-16D7-4225-9E84-44DB5B455BAE}" srcOrd="0" destOrd="0" presId="urn:microsoft.com/office/officeart/2005/8/layout/vList2"/>
    <dgm:cxn modelId="{0B711152-AE81-409D-BB6C-60545659DF76}" type="presOf" srcId="{C2B93256-A5EE-42EF-97C4-46EC3128DE17}" destId="{8B2AB4C8-B06F-41BA-8B84-08633ADF8AAF}" srcOrd="0" destOrd="0" presId="urn:microsoft.com/office/officeart/2005/8/layout/vList2"/>
    <dgm:cxn modelId="{F134F98B-BD99-46A4-A759-94B6A7C22DFF}" srcId="{C2B93256-A5EE-42EF-97C4-46EC3128DE17}" destId="{BE09E868-21F0-4745-89E7-1BA400303E06}" srcOrd="0" destOrd="0" parTransId="{C6C6BC0D-2ACA-4A77-BD7D-634330E88BA1}" sibTransId="{6648513A-1AAB-4DEE-A29D-4269C6936F99}"/>
    <dgm:cxn modelId="{DC4B07B3-8E01-49DB-9CAD-41A54FB1ED40}" type="presOf" srcId="{AF8DBE51-3D93-4F29-9C1F-7BC78165AF33}" destId="{22B2FE33-BF5A-456C-AC5F-C7C27ACC4821}" srcOrd="0" destOrd="0" presId="urn:microsoft.com/office/officeart/2005/8/layout/vList2"/>
    <dgm:cxn modelId="{64517CD2-7A41-445E-AC2C-DFA5A3E89739}" type="presOf" srcId="{90087A1B-AC46-44BA-96B1-AE81D2F13E38}" destId="{03386FC8-F414-40A3-9A89-DE53FF6E69CF}" srcOrd="0" destOrd="0" presId="urn:microsoft.com/office/officeart/2005/8/layout/vList2"/>
    <dgm:cxn modelId="{8C2AFFFC-452E-48D6-B200-8D8CB52F222B}" srcId="{C2B93256-A5EE-42EF-97C4-46EC3128DE17}" destId="{B57BD1A6-C3E5-4D95-AC37-2F5096E8A3FA}" srcOrd="4" destOrd="0" parTransId="{11BA2E55-2FA6-4534-BCA7-E6C7CA5A99E7}" sibTransId="{7AD2656C-019E-40CE-8104-ED2350409C71}"/>
    <dgm:cxn modelId="{C1F2D956-0845-4125-9DD8-E658F11982FA}" type="presParOf" srcId="{8B2AB4C8-B06F-41BA-8B84-08633ADF8AAF}" destId="{23BB8358-7317-4AB0-99C8-EAFCF8A4337E}" srcOrd="0" destOrd="0" presId="urn:microsoft.com/office/officeart/2005/8/layout/vList2"/>
    <dgm:cxn modelId="{3A6C6997-7E72-4D92-BCE6-B9831AE9BBF4}" type="presParOf" srcId="{8B2AB4C8-B06F-41BA-8B84-08633ADF8AAF}" destId="{88CD059B-D87E-494D-984E-E8256F02CDAC}" srcOrd="1" destOrd="0" presId="urn:microsoft.com/office/officeart/2005/8/layout/vList2"/>
    <dgm:cxn modelId="{D37C7A9F-F32B-49BB-B86C-89F47FDAE9F6}" type="presParOf" srcId="{8B2AB4C8-B06F-41BA-8B84-08633ADF8AAF}" destId="{AC18656A-16D7-4225-9E84-44DB5B455BAE}" srcOrd="2" destOrd="0" presId="urn:microsoft.com/office/officeart/2005/8/layout/vList2"/>
    <dgm:cxn modelId="{926608D5-975F-4689-B7B1-DAB4971319E8}" type="presParOf" srcId="{8B2AB4C8-B06F-41BA-8B84-08633ADF8AAF}" destId="{6FF3FDF8-2F13-4184-998E-3C01A9F56177}" srcOrd="3" destOrd="0" presId="urn:microsoft.com/office/officeart/2005/8/layout/vList2"/>
    <dgm:cxn modelId="{DBE275B2-AE8F-4172-A39C-0E3CFA50AA76}" type="presParOf" srcId="{8B2AB4C8-B06F-41BA-8B84-08633ADF8AAF}" destId="{03386FC8-F414-40A3-9A89-DE53FF6E69CF}" srcOrd="4" destOrd="0" presId="urn:microsoft.com/office/officeart/2005/8/layout/vList2"/>
    <dgm:cxn modelId="{8E1AD926-FB6D-4999-AA7F-DC16E82BD261}" type="presParOf" srcId="{8B2AB4C8-B06F-41BA-8B84-08633ADF8AAF}" destId="{5A42960A-5CF5-4101-AE45-506AD1399BE3}" srcOrd="5" destOrd="0" presId="urn:microsoft.com/office/officeart/2005/8/layout/vList2"/>
    <dgm:cxn modelId="{20DB0979-82B3-4AF1-8723-CF48CD5C11F8}" type="presParOf" srcId="{8B2AB4C8-B06F-41BA-8B84-08633ADF8AAF}" destId="{22B2FE33-BF5A-456C-AC5F-C7C27ACC4821}" srcOrd="6" destOrd="0" presId="urn:microsoft.com/office/officeart/2005/8/layout/vList2"/>
    <dgm:cxn modelId="{BCF98F53-719E-4CEA-89E9-046B273D0033}" type="presParOf" srcId="{8B2AB4C8-B06F-41BA-8B84-08633ADF8AAF}" destId="{DB233026-E06D-402C-80F5-F2807632963E}" srcOrd="7" destOrd="0" presId="urn:microsoft.com/office/officeart/2005/8/layout/vList2"/>
    <dgm:cxn modelId="{FB980DE4-7141-4D9F-85CE-CB5A05C3DABE}" type="presParOf" srcId="{8B2AB4C8-B06F-41BA-8B84-08633ADF8AAF}" destId="{EE7BA2ED-9427-48F8-8884-9C5AFD68B13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8A1CD-472E-40D2-8C73-21088CDE5769}">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4B2B56-6CBE-40B3-97CC-D6A27DE1E0C2}">
      <dsp:nvSpPr>
        <dsp:cNvPr id="0" name=""/>
        <dsp:cNvSpPr/>
      </dsp:nvSpPr>
      <dsp:spPr>
        <a:xfrm>
          <a:off x="376522" y="280590"/>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93142E-140B-44F3-A60D-B8FE7D1F0B53}">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dirty="0"/>
            <a:t>Gastroenterology has evolved rapidly, with continuous advancements in diagnostic and therapeutic approaches replacing older practices.</a:t>
          </a:r>
          <a:endParaRPr lang="en-US" sz="2300" kern="1200" dirty="0"/>
        </a:p>
      </dsp:txBody>
      <dsp:txXfrm>
        <a:off x="1437631" y="531"/>
        <a:ext cx="9077968" cy="1244702"/>
      </dsp:txXfrm>
    </dsp:sp>
    <dsp:sp modelId="{BCE73929-AB09-400E-BD17-DE1F96B1B92E}">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369EC2-9B15-4C7B-B70D-E77AA9DDCBF5}">
      <dsp:nvSpPr>
        <dsp:cNvPr id="0" name=""/>
        <dsp:cNvSpPr/>
      </dsp:nvSpPr>
      <dsp:spPr>
        <a:xfrm>
          <a:off x="376522" y="1836468"/>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5449DA-F37D-43BB-A1EB-0D0A7A3AFB2A}">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dirty="0"/>
            <a:t>Modern gastroenterology integrates advanced diagnostic tools, therapeutic endoscopy, and pharmacological innovations</a:t>
          </a:r>
          <a:endParaRPr lang="en-US" sz="2300" kern="1200" dirty="0"/>
        </a:p>
      </dsp:txBody>
      <dsp:txXfrm>
        <a:off x="1437631" y="1556410"/>
        <a:ext cx="9077968" cy="1244702"/>
      </dsp:txXfrm>
    </dsp:sp>
    <dsp:sp modelId="{A37ED9B7-A207-4E29-A10B-80347C6C6D5C}">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DD4F44-4383-49E4-B078-D2316584A1A3}">
      <dsp:nvSpPr>
        <dsp:cNvPr id="0" name=""/>
        <dsp:cNvSpPr/>
      </dsp:nvSpPr>
      <dsp:spPr>
        <a:xfrm>
          <a:off x="376522" y="3392347"/>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5C48BB-2733-41CA-A32C-D83E5D1B4E22}">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dirty="0"/>
            <a:t>The integration of artificial intelligence and precision medicine is transforming gastroenterology by enabling more accurate diagnosis, improved decision-making, and personalized patient care.</a:t>
          </a:r>
          <a:endParaRPr lang="en-US" sz="2300" kern="1200" dirty="0"/>
        </a:p>
      </dsp:txBody>
      <dsp:txXfrm>
        <a:off x="1437631" y="3112289"/>
        <a:ext cx="9077968" cy="12447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7AB55-09EF-457C-A389-51FFE02D3519}">
      <dsp:nvSpPr>
        <dsp:cNvPr id="0" name=""/>
        <dsp:cNvSpPr/>
      </dsp:nvSpPr>
      <dsp:spPr>
        <a:xfrm>
          <a:off x="0" y="100522"/>
          <a:ext cx="3337151" cy="20022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b="1" kern="1200" dirty="0"/>
            <a:t>Gastroenterology is rapidly evolving with integration of advanced diagnostics, therapeutics, AI, and precision medicine. </a:t>
          </a:r>
          <a:endParaRPr lang="en-US" sz="2100" b="1" kern="1200" dirty="0"/>
        </a:p>
      </dsp:txBody>
      <dsp:txXfrm>
        <a:off x="0" y="100522"/>
        <a:ext cx="3337151" cy="2002290"/>
      </dsp:txXfrm>
    </dsp:sp>
    <dsp:sp modelId="{3441799E-23CD-4E3A-941C-7A252BDFE50A}">
      <dsp:nvSpPr>
        <dsp:cNvPr id="0" name=""/>
        <dsp:cNvSpPr/>
      </dsp:nvSpPr>
      <dsp:spPr>
        <a:xfrm>
          <a:off x="3670866" y="100522"/>
          <a:ext cx="3337151" cy="2002290"/>
        </a:xfrm>
        <a:prstGeom prst="rect">
          <a:avLst/>
        </a:prstGeom>
        <a:solidFill>
          <a:schemeClr val="accent2">
            <a:hueOff val="1288723"/>
            <a:satOff val="-3699"/>
            <a:lumOff val="-5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b="1" kern="1200" dirty="0"/>
            <a:t>Rising burden of GI diseases (IBD, CRC, GERD) highlights the need for early diagnosis and minimally invasive management.</a:t>
          </a:r>
          <a:endParaRPr lang="en-US" sz="2100" b="1" kern="1200" dirty="0"/>
        </a:p>
      </dsp:txBody>
      <dsp:txXfrm>
        <a:off x="3670866" y="100522"/>
        <a:ext cx="3337151" cy="2002290"/>
      </dsp:txXfrm>
    </dsp:sp>
    <dsp:sp modelId="{19BB984F-A80F-4C08-B6EE-921A4D0FE86A}">
      <dsp:nvSpPr>
        <dsp:cNvPr id="0" name=""/>
        <dsp:cNvSpPr/>
      </dsp:nvSpPr>
      <dsp:spPr>
        <a:xfrm>
          <a:off x="7341733" y="100522"/>
          <a:ext cx="3337151" cy="2002290"/>
        </a:xfrm>
        <a:prstGeom prst="rect">
          <a:avLst/>
        </a:prstGeom>
        <a:solidFill>
          <a:schemeClr val="accent2">
            <a:hueOff val="2577445"/>
            <a:satOff val="-7397"/>
            <a:lumOff val="-118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b="1" kern="1200" dirty="0"/>
            <a:t>Pharmacotherapy advancements (biologics, JAK inhibitors, DAAs) are improving outcomes and enabling personalized treatment approaches. </a:t>
          </a:r>
          <a:endParaRPr lang="en-US" sz="2100" b="1" kern="1200" dirty="0"/>
        </a:p>
      </dsp:txBody>
      <dsp:txXfrm>
        <a:off x="7341733" y="100522"/>
        <a:ext cx="3337151" cy="2002290"/>
      </dsp:txXfrm>
    </dsp:sp>
    <dsp:sp modelId="{E5E1F86A-FEDD-4D63-9B10-3632193A9777}">
      <dsp:nvSpPr>
        <dsp:cNvPr id="0" name=""/>
        <dsp:cNvSpPr/>
      </dsp:nvSpPr>
      <dsp:spPr>
        <a:xfrm>
          <a:off x="0" y="2436529"/>
          <a:ext cx="3337151" cy="2002290"/>
        </a:xfrm>
        <a:prstGeom prst="rect">
          <a:avLst/>
        </a:prstGeom>
        <a:solidFill>
          <a:schemeClr val="accent2">
            <a:hueOff val="3866169"/>
            <a:satOff val="-11096"/>
            <a:lumOff val="-17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b="1" kern="1200" dirty="0"/>
            <a:t>Breakthroughs in hepatitis therapy have made hepatitis C curable and hepatitis B manageable with long‑term suppression.</a:t>
          </a:r>
          <a:endParaRPr lang="en-US" sz="2100" b="1" kern="1200" dirty="0"/>
        </a:p>
      </dsp:txBody>
      <dsp:txXfrm>
        <a:off x="0" y="2436529"/>
        <a:ext cx="3337151" cy="2002290"/>
      </dsp:txXfrm>
    </dsp:sp>
    <dsp:sp modelId="{58F4FE9C-3FF9-4609-A982-FB11DF81053B}">
      <dsp:nvSpPr>
        <dsp:cNvPr id="0" name=""/>
        <dsp:cNvSpPr/>
      </dsp:nvSpPr>
      <dsp:spPr>
        <a:xfrm>
          <a:off x="3670866" y="2436529"/>
          <a:ext cx="3337151" cy="2002290"/>
        </a:xfrm>
        <a:prstGeom prst="rect">
          <a:avLst/>
        </a:prstGeom>
        <a:solidFill>
          <a:schemeClr val="accent2">
            <a:hueOff val="5154891"/>
            <a:satOff val="-14794"/>
            <a:lumOff val="-23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b="1" kern="1200" dirty="0"/>
            <a:t>Innovations in endoscopic imaging and therapeutic procedures allow accurate diagnosis and minimally invasive treatment.</a:t>
          </a:r>
          <a:endParaRPr lang="en-US" sz="2100" b="1" kern="1200" dirty="0"/>
        </a:p>
      </dsp:txBody>
      <dsp:txXfrm>
        <a:off x="3670866" y="2436529"/>
        <a:ext cx="3337151" cy="2002290"/>
      </dsp:txXfrm>
    </dsp:sp>
    <dsp:sp modelId="{B43AA191-02FC-48C2-BEE5-CC09F01F7CB8}">
      <dsp:nvSpPr>
        <dsp:cNvPr id="0" name=""/>
        <dsp:cNvSpPr/>
      </dsp:nvSpPr>
      <dsp:spPr>
        <a:xfrm>
          <a:off x="7341733" y="2436529"/>
          <a:ext cx="3337151" cy="2002290"/>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b="1" kern="1200" dirty="0"/>
            <a:t>Emerging technologies like AI, biomarkers, microbiome therapy, and gene editing are shaping the future of gastroenterology.</a:t>
          </a:r>
          <a:endParaRPr lang="en-US" sz="2100" b="1" kern="1200" dirty="0"/>
        </a:p>
      </dsp:txBody>
      <dsp:txXfrm>
        <a:off x="7341733" y="2436529"/>
        <a:ext cx="3337151" cy="20022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20C16E-EF84-44A4-A5B4-2326AF34B71E}">
      <dsp:nvSpPr>
        <dsp:cNvPr id="0" name=""/>
        <dsp:cNvSpPr/>
      </dsp:nvSpPr>
      <dsp:spPr>
        <a:xfrm>
          <a:off x="210785" y="547086"/>
          <a:ext cx="1335114" cy="1335114"/>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CF1624-7660-4642-9F1C-6601153C0FA3}">
      <dsp:nvSpPr>
        <dsp:cNvPr id="0" name=""/>
        <dsp:cNvSpPr/>
      </dsp:nvSpPr>
      <dsp:spPr>
        <a:xfrm>
          <a:off x="491159" y="827460"/>
          <a:ext cx="774366" cy="7743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33DD27-810D-488E-92D7-7241AA0C55B5}">
      <dsp:nvSpPr>
        <dsp:cNvPr id="0" name=""/>
        <dsp:cNvSpPr/>
      </dsp:nvSpPr>
      <dsp:spPr>
        <a:xfrm>
          <a:off x="1831996" y="547086"/>
          <a:ext cx="3147056" cy="1335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IN" sz="1500" kern="1200" dirty="0"/>
            <a:t>Conditions such as colorectal cancer, inflammatory bowel disease (IBD), and gastroesophageal reflux disease (GERD) are increasingly prevalent worldwide.</a:t>
          </a:r>
          <a:endParaRPr lang="en-US" sz="1500" kern="1200" dirty="0"/>
        </a:p>
      </dsp:txBody>
      <dsp:txXfrm>
        <a:off x="1831996" y="547086"/>
        <a:ext cx="3147056" cy="1335114"/>
      </dsp:txXfrm>
    </dsp:sp>
    <dsp:sp modelId="{BA8CCFE9-737F-42FE-AC80-04D9B9D0CBB4}">
      <dsp:nvSpPr>
        <dsp:cNvPr id="0" name=""/>
        <dsp:cNvSpPr/>
      </dsp:nvSpPr>
      <dsp:spPr>
        <a:xfrm>
          <a:off x="5527403" y="547086"/>
          <a:ext cx="1335114" cy="1335114"/>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53F891-A702-43B0-9ED4-EEAD80B3AD60}">
      <dsp:nvSpPr>
        <dsp:cNvPr id="0" name=""/>
        <dsp:cNvSpPr/>
      </dsp:nvSpPr>
      <dsp:spPr>
        <a:xfrm>
          <a:off x="5807777" y="827460"/>
          <a:ext cx="774366" cy="7743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8FB29D-6DEB-4EC1-9F45-17E54CE8C205}">
      <dsp:nvSpPr>
        <dsp:cNvPr id="0" name=""/>
        <dsp:cNvSpPr/>
      </dsp:nvSpPr>
      <dsp:spPr>
        <a:xfrm>
          <a:off x="7148614" y="547086"/>
          <a:ext cx="3147056" cy="1335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IN" sz="1500" kern="1200" dirty="0"/>
            <a:t>Delayed diagnosis: Advanced-stage presentation and poor clinical outcomes.</a:t>
          </a:r>
          <a:endParaRPr lang="en-US" sz="1500" kern="1200" dirty="0"/>
        </a:p>
      </dsp:txBody>
      <dsp:txXfrm>
        <a:off x="7148614" y="547086"/>
        <a:ext cx="3147056" cy="1335114"/>
      </dsp:txXfrm>
    </dsp:sp>
    <dsp:sp modelId="{AB610AFB-54AF-4662-A657-ED7AB8C4E0AB}">
      <dsp:nvSpPr>
        <dsp:cNvPr id="0" name=""/>
        <dsp:cNvSpPr/>
      </dsp:nvSpPr>
      <dsp:spPr>
        <a:xfrm>
          <a:off x="210785" y="2653223"/>
          <a:ext cx="1335114" cy="1335114"/>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12D92B-78D2-4475-9042-C49247D2D91C}">
      <dsp:nvSpPr>
        <dsp:cNvPr id="0" name=""/>
        <dsp:cNvSpPr/>
      </dsp:nvSpPr>
      <dsp:spPr>
        <a:xfrm>
          <a:off x="491159" y="2933597"/>
          <a:ext cx="774366" cy="77436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BD4AB3-7058-4A3F-A51F-B28DCA35D6A9}">
      <dsp:nvSpPr>
        <dsp:cNvPr id="0" name=""/>
        <dsp:cNvSpPr/>
      </dsp:nvSpPr>
      <dsp:spPr>
        <a:xfrm>
          <a:off x="1831996" y="2653223"/>
          <a:ext cx="3147056" cy="1335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IN" sz="1500" kern="1200" dirty="0"/>
            <a:t>There is a growing need for minimally invasive, accurate, and cost-effective diagnostic and therapeutic strategies</a:t>
          </a:r>
          <a:endParaRPr lang="en-US" sz="1500" kern="1200" dirty="0"/>
        </a:p>
      </dsp:txBody>
      <dsp:txXfrm>
        <a:off x="1831996" y="2653223"/>
        <a:ext cx="3147056" cy="1335114"/>
      </dsp:txXfrm>
    </dsp:sp>
    <dsp:sp modelId="{515389E0-0034-4371-A57B-F417E8365233}">
      <dsp:nvSpPr>
        <dsp:cNvPr id="0" name=""/>
        <dsp:cNvSpPr/>
      </dsp:nvSpPr>
      <dsp:spPr>
        <a:xfrm>
          <a:off x="5527403" y="2653223"/>
          <a:ext cx="1335114" cy="1335114"/>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3FD8C8-8B13-42BA-9D8F-8FC1E8CB0D01}">
      <dsp:nvSpPr>
        <dsp:cNvPr id="0" name=""/>
        <dsp:cNvSpPr/>
      </dsp:nvSpPr>
      <dsp:spPr>
        <a:xfrm>
          <a:off x="5807777" y="2933597"/>
          <a:ext cx="774366" cy="7743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90E362-806A-4118-BCFD-DB595893AEE4}">
      <dsp:nvSpPr>
        <dsp:cNvPr id="0" name=""/>
        <dsp:cNvSpPr/>
      </dsp:nvSpPr>
      <dsp:spPr>
        <a:xfrm>
          <a:off x="7148614" y="2653223"/>
          <a:ext cx="3147056" cy="1335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IN" sz="1500" kern="1200" dirty="0"/>
            <a:t>Advances in pharmacotherapy, endoscopy, and artificial intelligence aim to address these challenges</a:t>
          </a:r>
          <a:endParaRPr lang="en-US" sz="1500" kern="1200" dirty="0"/>
        </a:p>
      </dsp:txBody>
      <dsp:txXfrm>
        <a:off x="7148614" y="2653223"/>
        <a:ext cx="3147056" cy="13351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A999E-BA75-445C-A81D-03293FD1EEC2}">
      <dsp:nvSpPr>
        <dsp:cNvPr id="0" name=""/>
        <dsp:cNvSpPr/>
      </dsp:nvSpPr>
      <dsp:spPr>
        <a:xfrm>
          <a:off x="0" y="2077"/>
          <a:ext cx="4530898"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3546DD9-CDD9-4B47-B6A9-32A64013D157}">
      <dsp:nvSpPr>
        <dsp:cNvPr id="0" name=""/>
        <dsp:cNvSpPr/>
      </dsp:nvSpPr>
      <dsp:spPr>
        <a:xfrm>
          <a:off x="0" y="2077"/>
          <a:ext cx="4530898" cy="1416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Microbiome‑Based Therapies: Faecal microbiota transplantation (FMT) has emerged as a microbiome‑based therapy that restores gut microbial balance and is established for recurrent </a:t>
          </a:r>
          <a:r>
            <a:rPr lang="en-IN" sz="1700" i="1" kern="1200" dirty="0"/>
            <a:t>Clostridioides difficile</a:t>
          </a:r>
          <a:r>
            <a:rPr lang="en-IN" sz="1700" kern="1200" dirty="0"/>
            <a:t> infection.</a:t>
          </a:r>
        </a:p>
      </dsp:txBody>
      <dsp:txXfrm>
        <a:off x="0" y="2077"/>
        <a:ext cx="4530898" cy="1416673"/>
      </dsp:txXfrm>
    </dsp:sp>
    <dsp:sp modelId="{776011BB-90B3-4F37-ACB5-2F2969E8B191}">
      <dsp:nvSpPr>
        <dsp:cNvPr id="0" name=""/>
        <dsp:cNvSpPr/>
      </dsp:nvSpPr>
      <dsp:spPr>
        <a:xfrm>
          <a:off x="0" y="1418751"/>
          <a:ext cx="4530898"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6BF982F-6457-4A2F-BDA0-DC73931B267D}">
      <dsp:nvSpPr>
        <dsp:cNvPr id="0" name=""/>
        <dsp:cNvSpPr/>
      </dsp:nvSpPr>
      <dsp:spPr>
        <a:xfrm>
          <a:off x="0" y="1418751"/>
          <a:ext cx="4530898" cy="1416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Gene Therapy &amp; Precision Medicine: CRISPR‑based genome editing is being explored for treating liver diseases</a:t>
          </a:r>
        </a:p>
      </dsp:txBody>
      <dsp:txXfrm>
        <a:off x="0" y="1418751"/>
        <a:ext cx="4530898" cy="1416673"/>
      </dsp:txXfrm>
    </dsp:sp>
    <dsp:sp modelId="{2413A08F-4AE5-4EAB-826F-11346BD2018B}">
      <dsp:nvSpPr>
        <dsp:cNvPr id="0" name=""/>
        <dsp:cNvSpPr/>
      </dsp:nvSpPr>
      <dsp:spPr>
        <a:xfrm>
          <a:off x="0" y="2835424"/>
          <a:ext cx="4530898"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8974F54-1658-429F-BA0A-25A7335216B7}">
      <dsp:nvSpPr>
        <dsp:cNvPr id="0" name=""/>
        <dsp:cNvSpPr/>
      </dsp:nvSpPr>
      <dsp:spPr>
        <a:xfrm>
          <a:off x="0" y="2835424"/>
          <a:ext cx="4530898" cy="1416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AI + Multi‑Omics Precision Medicine: Artificial intelligence is increasingly used to analyse complex data and guide therapeutic decision‑making.</a:t>
          </a:r>
        </a:p>
      </dsp:txBody>
      <dsp:txXfrm>
        <a:off x="0" y="2835424"/>
        <a:ext cx="4530898" cy="14166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39151-586E-4944-B1DE-10198EF03493}">
      <dsp:nvSpPr>
        <dsp:cNvPr id="0" name=""/>
        <dsp:cNvSpPr/>
      </dsp:nvSpPr>
      <dsp:spPr>
        <a:xfrm>
          <a:off x="1015003" y="2152"/>
          <a:ext cx="2669883" cy="160193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kern="1200" dirty="0"/>
            <a:t>High‑definition (HD) endoscopy provides superior image resolution, allowing better visualization.</a:t>
          </a:r>
        </a:p>
      </dsp:txBody>
      <dsp:txXfrm>
        <a:off x="1015003" y="2152"/>
        <a:ext cx="2669883" cy="1601930"/>
      </dsp:txXfrm>
    </dsp:sp>
    <dsp:sp modelId="{AC3B6C9F-4216-4D2E-BC1E-1857D25DC796}">
      <dsp:nvSpPr>
        <dsp:cNvPr id="0" name=""/>
        <dsp:cNvSpPr/>
      </dsp:nvSpPr>
      <dsp:spPr>
        <a:xfrm>
          <a:off x="3951875" y="2152"/>
          <a:ext cx="2669883" cy="1601930"/>
        </a:xfrm>
        <a:prstGeom prst="rect">
          <a:avLst/>
        </a:prstGeom>
        <a:gradFill rotWithShape="0">
          <a:gsLst>
            <a:gs pos="0">
              <a:schemeClr val="accent4">
                <a:hueOff val="2199979"/>
                <a:satOff val="-9734"/>
                <a:lumOff val="-1634"/>
                <a:alphaOff val="0"/>
                <a:satMod val="103000"/>
                <a:lumMod val="102000"/>
                <a:tint val="94000"/>
              </a:schemeClr>
            </a:gs>
            <a:gs pos="50000">
              <a:schemeClr val="accent4">
                <a:hueOff val="2199979"/>
                <a:satOff val="-9734"/>
                <a:lumOff val="-1634"/>
                <a:alphaOff val="0"/>
                <a:satMod val="110000"/>
                <a:lumMod val="100000"/>
                <a:shade val="100000"/>
              </a:schemeClr>
            </a:gs>
            <a:gs pos="100000">
              <a:schemeClr val="accent4">
                <a:hueOff val="2199979"/>
                <a:satOff val="-9734"/>
                <a:lumOff val="-163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dirty="0"/>
            <a:t>Chromoendoscopy enhances lesion detection by using dyes or digital imaging techniques.</a:t>
          </a:r>
          <a:endParaRPr lang="en-IN" sz="1500" kern="1200" dirty="0"/>
        </a:p>
      </dsp:txBody>
      <dsp:txXfrm>
        <a:off x="3951875" y="2152"/>
        <a:ext cx="2669883" cy="1601930"/>
      </dsp:txXfrm>
    </dsp:sp>
    <dsp:sp modelId="{0EC21700-5EC7-4191-BCC3-636166AD440D}">
      <dsp:nvSpPr>
        <dsp:cNvPr id="0" name=""/>
        <dsp:cNvSpPr/>
      </dsp:nvSpPr>
      <dsp:spPr>
        <a:xfrm>
          <a:off x="1015003" y="1871071"/>
          <a:ext cx="2669883" cy="1601930"/>
        </a:xfrm>
        <a:prstGeom prst="rect">
          <a:avLst/>
        </a:prstGeom>
        <a:gradFill rotWithShape="0">
          <a:gsLst>
            <a:gs pos="0">
              <a:schemeClr val="accent4">
                <a:hueOff val="4399958"/>
                <a:satOff val="-19468"/>
                <a:lumOff val="-3269"/>
                <a:alphaOff val="0"/>
                <a:satMod val="103000"/>
                <a:lumMod val="102000"/>
                <a:tint val="94000"/>
              </a:schemeClr>
            </a:gs>
            <a:gs pos="50000">
              <a:schemeClr val="accent4">
                <a:hueOff val="4399958"/>
                <a:satOff val="-19468"/>
                <a:lumOff val="-3269"/>
                <a:alphaOff val="0"/>
                <a:satMod val="110000"/>
                <a:lumMod val="100000"/>
                <a:shade val="100000"/>
              </a:schemeClr>
            </a:gs>
            <a:gs pos="100000">
              <a:schemeClr val="accent4">
                <a:hueOff val="4399958"/>
                <a:satOff val="-19468"/>
                <a:lumOff val="-326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kern="1200" dirty="0"/>
            <a:t>Virtual chromoendoscopy techniques: Narrow‑band imaging (NBI) and i‑SCAN improve visualization of vascular and mucosal patterns without the need for dyes.</a:t>
          </a:r>
        </a:p>
      </dsp:txBody>
      <dsp:txXfrm>
        <a:off x="1015003" y="1871071"/>
        <a:ext cx="2669883" cy="1601930"/>
      </dsp:txXfrm>
    </dsp:sp>
    <dsp:sp modelId="{11030BEF-70CC-4E90-97A8-9C290D29043C}">
      <dsp:nvSpPr>
        <dsp:cNvPr id="0" name=""/>
        <dsp:cNvSpPr/>
      </dsp:nvSpPr>
      <dsp:spPr>
        <a:xfrm>
          <a:off x="3951875" y="1871071"/>
          <a:ext cx="2669883" cy="1601930"/>
        </a:xfrm>
        <a:prstGeom prst="rect">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kern="1200" dirty="0"/>
            <a:t>These imaging techniques help in the early detection of dysplasia and neoplasia such as Barrett’s oesophagus and colorectal cancer.</a:t>
          </a:r>
        </a:p>
      </dsp:txBody>
      <dsp:txXfrm>
        <a:off x="3951875" y="1871071"/>
        <a:ext cx="2669883" cy="16019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F635F8-153F-4E34-BB52-8C3FFA04F6D3}">
      <dsp:nvSpPr>
        <dsp:cNvPr id="0" name=""/>
        <dsp:cNvSpPr/>
      </dsp:nvSpPr>
      <dsp:spPr>
        <a:xfrm>
          <a:off x="6952151" y="3971663"/>
          <a:ext cx="631858" cy="679248"/>
        </a:xfrm>
        <a:custGeom>
          <a:avLst/>
          <a:gdLst/>
          <a:ahLst/>
          <a:cxnLst/>
          <a:rect l="0" t="0" r="0" b="0"/>
          <a:pathLst>
            <a:path>
              <a:moveTo>
                <a:pt x="0" y="0"/>
              </a:moveTo>
              <a:lnTo>
                <a:pt x="315929" y="0"/>
              </a:lnTo>
              <a:lnTo>
                <a:pt x="315929" y="679248"/>
              </a:lnTo>
              <a:lnTo>
                <a:pt x="631858" y="679248"/>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C32831-1FBE-4CF5-990E-741E51E50C49}">
      <dsp:nvSpPr>
        <dsp:cNvPr id="0" name=""/>
        <dsp:cNvSpPr/>
      </dsp:nvSpPr>
      <dsp:spPr>
        <a:xfrm>
          <a:off x="6952151" y="3292415"/>
          <a:ext cx="631858" cy="679248"/>
        </a:xfrm>
        <a:custGeom>
          <a:avLst/>
          <a:gdLst/>
          <a:ahLst/>
          <a:cxnLst/>
          <a:rect l="0" t="0" r="0" b="0"/>
          <a:pathLst>
            <a:path>
              <a:moveTo>
                <a:pt x="0" y="679248"/>
              </a:moveTo>
              <a:lnTo>
                <a:pt x="315929" y="679248"/>
              </a:lnTo>
              <a:lnTo>
                <a:pt x="315929" y="0"/>
              </a:lnTo>
              <a:lnTo>
                <a:pt x="631858" y="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B37184-7B8E-4C17-8C4F-EF698D5A470C}">
      <dsp:nvSpPr>
        <dsp:cNvPr id="0" name=""/>
        <dsp:cNvSpPr/>
      </dsp:nvSpPr>
      <dsp:spPr>
        <a:xfrm>
          <a:off x="3160999" y="2613167"/>
          <a:ext cx="631858" cy="1358496"/>
        </a:xfrm>
        <a:custGeom>
          <a:avLst/>
          <a:gdLst/>
          <a:ahLst/>
          <a:cxnLst/>
          <a:rect l="0" t="0" r="0" b="0"/>
          <a:pathLst>
            <a:path>
              <a:moveTo>
                <a:pt x="0" y="0"/>
              </a:moveTo>
              <a:lnTo>
                <a:pt x="315929" y="0"/>
              </a:lnTo>
              <a:lnTo>
                <a:pt x="315929" y="1358496"/>
              </a:lnTo>
              <a:lnTo>
                <a:pt x="631858" y="135849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78C004-8E0D-4A68-BE6F-E6FD8C970228}">
      <dsp:nvSpPr>
        <dsp:cNvPr id="0" name=""/>
        <dsp:cNvSpPr/>
      </dsp:nvSpPr>
      <dsp:spPr>
        <a:xfrm>
          <a:off x="6952151" y="1254670"/>
          <a:ext cx="631858" cy="679248"/>
        </a:xfrm>
        <a:custGeom>
          <a:avLst/>
          <a:gdLst/>
          <a:ahLst/>
          <a:cxnLst/>
          <a:rect l="0" t="0" r="0" b="0"/>
          <a:pathLst>
            <a:path>
              <a:moveTo>
                <a:pt x="0" y="0"/>
              </a:moveTo>
              <a:lnTo>
                <a:pt x="315929" y="0"/>
              </a:lnTo>
              <a:lnTo>
                <a:pt x="315929" y="679248"/>
              </a:lnTo>
              <a:lnTo>
                <a:pt x="631858" y="679248"/>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4DE4C9-7651-44F7-B48B-B1932D5C4034}">
      <dsp:nvSpPr>
        <dsp:cNvPr id="0" name=""/>
        <dsp:cNvSpPr/>
      </dsp:nvSpPr>
      <dsp:spPr>
        <a:xfrm>
          <a:off x="6952151" y="575422"/>
          <a:ext cx="631858" cy="679248"/>
        </a:xfrm>
        <a:custGeom>
          <a:avLst/>
          <a:gdLst/>
          <a:ahLst/>
          <a:cxnLst/>
          <a:rect l="0" t="0" r="0" b="0"/>
          <a:pathLst>
            <a:path>
              <a:moveTo>
                <a:pt x="0" y="679248"/>
              </a:moveTo>
              <a:lnTo>
                <a:pt x="315929" y="679248"/>
              </a:lnTo>
              <a:lnTo>
                <a:pt x="315929" y="0"/>
              </a:lnTo>
              <a:lnTo>
                <a:pt x="631858" y="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1BCD27-7719-4DED-93F2-10E74CD5071D}">
      <dsp:nvSpPr>
        <dsp:cNvPr id="0" name=""/>
        <dsp:cNvSpPr/>
      </dsp:nvSpPr>
      <dsp:spPr>
        <a:xfrm>
          <a:off x="3160999" y="1254670"/>
          <a:ext cx="631858" cy="1358496"/>
        </a:xfrm>
        <a:custGeom>
          <a:avLst/>
          <a:gdLst/>
          <a:ahLst/>
          <a:cxnLst/>
          <a:rect l="0" t="0" r="0" b="0"/>
          <a:pathLst>
            <a:path>
              <a:moveTo>
                <a:pt x="0" y="1358496"/>
              </a:moveTo>
              <a:lnTo>
                <a:pt x="315929" y="1358496"/>
              </a:lnTo>
              <a:lnTo>
                <a:pt x="315929" y="0"/>
              </a:lnTo>
              <a:lnTo>
                <a:pt x="631858" y="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8F244C-AD00-44BE-9C2F-01F6A9A7C8D8}">
      <dsp:nvSpPr>
        <dsp:cNvPr id="0" name=""/>
        <dsp:cNvSpPr/>
      </dsp:nvSpPr>
      <dsp:spPr>
        <a:xfrm>
          <a:off x="1705" y="772878"/>
          <a:ext cx="3159294"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In endoscopy, AI is utilized to enhance diagnostic accuracy and improve procedural efficiency</a:t>
          </a:r>
          <a:endParaRPr lang="en-IN" sz="1700" kern="1200" dirty="0"/>
        </a:p>
      </dsp:txBody>
      <dsp:txXfrm>
        <a:off x="1705" y="772878"/>
        <a:ext cx="3159294" cy="963584"/>
      </dsp:txXfrm>
    </dsp:sp>
    <dsp:sp modelId="{D68FDC89-9A36-4879-878C-FA17190A80F8}">
      <dsp:nvSpPr>
        <dsp:cNvPr id="0" name=""/>
        <dsp:cNvSpPr/>
      </dsp:nvSpPr>
      <dsp:spPr>
        <a:xfrm>
          <a:off x="1705" y="2131374"/>
          <a:ext cx="3159294"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IN" sz="1700" b="1" kern="1200" dirty="0"/>
            <a:t>Applications of AI in Endoscopy:</a:t>
          </a:r>
          <a:endParaRPr lang="en-IN" sz="1700" kern="1200" dirty="0"/>
        </a:p>
      </dsp:txBody>
      <dsp:txXfrm>
        <a:off x="1705" y="2131374"/>
        <a:ext cx="3159294" cy="963584"/>
      </dsp:txXfrm>
    </dsp:sp>
    <dsp:sp modelId="{7AF8C046-90C7-41C0-A696-00B472FA8B96}">
      <dsp:nvSpPr>
        <dsp:cNvPr id="0" name=""/>
        <dsp:cNvSpPr/>
      </dsp:nvSpPr>
      <dsp:spPr>
        <a:xfrm>
          <a:off x="3792857" y="772878"/>
          <a:ext cx="3159294"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IN" sz="1700" b="1" kern="1200" dirty="0"/>
            <a:t>Lesion Detection:</a:t>
          </a:r>
          <a:endParaRPr lang="en-IN" sz="1700" kern="1200" dirty="0"/>
        </a:p>
      </dsp:txBody>
      <dsp:txXfrm>
        <a:off x="3792857" y="772878"/>
        <a:ext cx="3159294" cy="963584"/>
      </dsp:txXfrm>
    </dsp:sp>
    <dsp:sp modelId="{CC213F02-D922-45FC-A8AF-653F9FFCC469}">
      <dsp:nvSpPr>
        <dsp:cNvPr id="0" name=""/>
        <dsp:cNvSpPr/>
      </dsp:nvSpPr>
      <dsp:spPr>
        <a:xfrm>
          <a:off x="7584010" y="93630"/>
          <a:ext cx="3555406"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IN" sz="1700" kern="1200" dirty="0"/>
            <a:t>AI algorithms analyse endoscopic images in real-time to identify polyps, tumours, and other abnormalities</a:t>
          </a:r>
        </a:p>
      </dsp:txBody>
      <dsp:txXfrm>
        <a:off x="7584010" y="93630"/>
        <a:ext cx="3555406" cy="963584"/>
      </dsp:txXfrm>
    </dsp:sp>
    <dsp:sp modelId="{C3B43EC1-743D-4C8A-ADDC-E5925ED6B77D}">
      <dsp:nvSpPr>
        <dsp:cNvPr id="0" name=""/>
        <dsp:cNvSpPr/>
      </dsp:nvSpPr>
      <dsp:spPr>
        <a:xfrm>
          <a:off x="7584010" y="1452126"/>
          <a:ext cx="3558281"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IN" sz="1700" kern="1200" dirty="0"/>
            <a:t>Studies show AI can significantly increase adenoma detection rates (ADR) during colonoscopy</a:t>
          </a:r>
        </a:p>
      </dsp:txBody>
      <dsp:txXfrm>
        <a:off x="7584010" y="1452126"/>
        <a:ext cx="3558281" cy="963584"/>
      </dsp:txXfrm>
    </dsp:sp>
    <dsp:sp modelId="{B7970581-9700-4E51-9876-789EEA159908}">
      <dsp:nvSpPr>
        <dsp:cNvPr id="0" name=""/>
        <dsp:cNvSpPr/>
      </dsp:nvSpPr>
      <dsp:spPr>
        <a:xfrm>
          <a:off x="3792857" y="3489871"/>
          <a:ext cx="3159294"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IN" sz="1700" b="1" kern="1200" dirty="0"/>
            <a:t>Image Analysis:</a:t>
          </a:r>
          <a:endParaRPr lang="en-IN" sz="1700" kern="1200" dirty="0"/>
        </a:p>
      </dsp:txBody>
      <dsp:txXfrm>
        <a:off x="3792857" y="3489871"/>
        <a:ext cx="3159294" cy="963584"/>
      </dsp:txXfrm>
    </dsp:sp>
    <dsp:sp modelId="{BB17974E-34A4-44EE-8A73-B53045590928}">
      <dsp:nvSpPr>
        <dsp:cNvPr id="0" name=""/>
        <dsp:cNvSpPr/>
      </dsp:nvSpPr>
      <dsp:spPr>
        <a:xfrm>
          <a:off x="7584010" y="2810622"/>
          <a:ext cx="3813204"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IN" sz="1700" kern="1200" dirty="0"/>
            <a:t>AI systems can classify lesions based on characteristics, aiding in the differentiation between benign and malignant findings</a:t>
          </a:r>
        </a:p>
      </dsp:txBody>
      <dsp:txXfrm>
        <a:off x="7584010" y="2810622"/>
        <a:ext cx="3813204" cy="963584"/>
      </dsp:txXfrm>
    </dsp:sp>
    <dsp:sp modelId="{96C346D0-123F-4E40-8B2B-D82E68555ABC}">
      <dsp:nvSpPr>
        <dsp:cNvPr id="0" name=""/>
        <dsp:cNvSpPr/>
      </dsp:nvSpPr>
      <dsp:spPr>
        <a:xfrm>
          <a:off x="7584010" y="4169119"/>
          <a:ext cx="3828148" cy="963584"/>
        </a:xfrm>
        <a:prstGeom prst="rect">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3000"/>
                <a:lumMod val="100000"/>
              </a:schemeClr>
            </a:gs>
            <a:gs pos="100000">
              <a:schemeClr val="accen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IN" sz="1700" kern="1200" dirty="0"/>
            <a:t>Enhanced visualization techniques, such as narrow-band imaging, are often integrated with AI for better outcomes</a:t>
          </a:r>
        </a:p>
      </dsp:txBody>
      <dsp:txXfrm>
        <a:off x="7584010" y="4169119"/>
        <a:ext cx="3828148" cy="9635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F82A6-6A44-42CF-BA1A-94810B75E8AC}">
      <dsp:nvSpPr>
        <dsp:cNvPr id="0" name=""/>
        <dsp:cNvSpPr/>
      </dsp:nvSpPr>
      <dsp:spPr>
        <a:xfrm>
          <a:off x="0" y="557610"/>
          <a:ext cx="5617029" cy="20979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35944" tIns="770636" rIns="435944"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dirty="0"/>
            <a:t>Technique used to remove superficial lesions confined to the mucosa using snaring methods.</a:t>
          </a:r>
        </a:p>
        <a:p>
          <a:pPr marL="171450" lvl="1" indent="-171450" algn="l" defTabSz="711200">
            <a:lnSpc>
              <a:spcPct val="90000"/>
            </a:lnSpc>
            <a:spcBef>
              <a:spcPct val="0"/>
            </a:spcBef>
            <a:spcAft>
              <a:spcPct val="15000"/>
            </a:spcAft>
            <a:buChar char="•"/>
          </a:pPr>
          <a:r>
            <a:rPr lang="en-IN" sz="1600" kern="1200" dirty="0"/>
            <a:t>Commonly used for the treatment of early gastrointestinal cancers and large polyps</a:t>
          </a:r>
        </a:p>
        <a:p>
          <a:pPr marL="171450" lvl="1" indent="-171450" algn="l" defTabSz="711200">
            <a:lnSpc>
              <a:spcPct val="90000"/>
            </a:lnSpc>
            <a:spcBef>
              <a:spcPct val="0"/>
            </a:spcBef>
            <a:spcAft>
              <a:spcPct val="15000"/>
            </a:spcAft>
            <a:buChar char="•"/>
          </a:pPr>
          <a:r>
            <a:rPr lang="en-IN" sz="1600" kern="1200" dirty="0"/>
            <a:t>Relatively simple, safe, and widely practiced</a:t>
          </a:r>
        </a:p>
      </dsp:txBody>
      <dsp:txXfrm>
        <a:off x="0" y="557610"/>
        <a:ext cx="5617029" cy="2097900"/>
      </dsp:txXfrm>
    </dsp:sp>
    <dsp:sp modelId="{3D4012B4-41B9-40B9-8ED0-E0C661586DAA}">
      <dsp:nvSpPr>
        <dsp:cNvPr id="0" name=""/>
        <dsp:cNvSpPr/>
      </dsp:nvSpPr>
      <dsp:spPr>
        <a:xfrm>
          <a:off x="280851" y="11490"/>
          <a:ext cx="3931920" cy="10922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17" tIns="0" rIns="148617" bIns="0" numCol="1" spcCol="1270" anchor="ctr" anchorCtr="0">
          <a:noAutofit/>
        </a:bodyPr>
        <a:lstStyle/>
        <a:p>
          <a:pPr marL="0" lvl="0" indent="0" algn="l" defTabSz="711200">
            <a:lnSpc>
              <a:spcPct val="90000"/>
            </a:lnSpc>
            <a:spcBef>
              <a:spcPct val="0"/>
            </a:spcBef>
            <a:spcAft>
              <a:spcPct val="35000"/>
            </a:spcAft>
            <a:buNone/>
          </a:pPr>
          <a:r>
            <a:rPr lang="en-IN" sz="1600" b="1" kern="1200" dirty="0"/>
            <a:t>Endoscopic Mucosal Resection (EMR)</a:t>
          </a:r>
        </a:p>
      </dsp:txBody>
      <dsp:txXfrm>
        <a:off x="334170" y="64809"/>
        <a:ext cx="3825282" cy="9856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CB4D6-3D58-4A55-A9A4-A3CD0F580581}">
      <dsp:nvSpPr>
        <dsp:cNvPr id="0" name=""/>
        <dsp:cNvSpPr/>
      </dsp:nvSpPr>
      <dsp:spPr>
        <a:xfrm>
          <a:off x="0" y="376124"/>
          <a:ext cx="5475511" cy="22837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24961" tIns="520700" rIns="42496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dirty="0"/>
            <a:t>Advanced technique that allows en‑bloc resection of larger and deeper lesions.</a:t>
          </a:r>
        </a:p>
        <a:p>
          <a:pPr marL="171450" lvl="1" indent="-171450" algn="l" defTabSz="711200">
            <a:lnSpc>
              <a:spcPct val="90000"/>
            </a:lnSpc>
            <a:spcBef>
              <a:spcPct val="0"/>
            </a:spcBef>
            <a:spcAft>
              <a:spcPct val="15000"/>
            </a:spcAft>
            <a:buChar char="•"/>
          </a:pPr>
          <a:r>
            <a:rPr lang="en-IN" sz="1600" kern="1200" dirty="0"/>
            <a:t>higher rates of complete (R0) resection and reduces recurrence compared to EMR.</a:t>
          </a:r>
        </a:p>
        <a:p>
          <a:pPr marL="171450" lvl="1" indent="-171450" algn="l" defTabSz="711200">
            <a:lnSpc>
              <a:spcPct val="90000"/>
            </a:lnSpc>
            <a:spcBef>
              <a:spcPct val="0"/>
            </a:spcBef>
            <a:spcAft>
              <a:spcPct val="15000"/>
            </a:spcAft>
            <a:buChar char="•"/>
          </a:pPr>
          <a:r>
            <a:rPr lang="en-IN" sz="1600" kern="1200" dirty="0"/>
            <a:t>technically more demanding and associated with longer procedure times and higher risk of complications.</a:t>
          </a:r>
        </a:p>
      </dsp:txBody>
      <dsp:txXfrm>
        <a:off x="0" y="376124"/>
        <a:ext cx="5475511" cy="2283750"/>
      </dsp:txXfrm>
    </dsp:sp>
    <dsp:sp modelId="{5620279C-E279-4CC2-8B45-4A86E7213939}">
      <dsp:nvSpPr>
        <dsp:cNvPr id="0" name=""/>
        <dsp:cNvSpPr/>
      </dsp:nvSpPr>
      <dsp:spPr>
        <a:xfrm>
          <a:off x="273775" y="7124"/>
          <a:ext cx="3832858" cy="7380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4873" tIns="0" rIns="144873" bIns="0" numCol="1" spcCol="1270" anchor="ctr" anchorCtr="0">
          <a:noAutofit/>
        </a:bodyPr>
        <a:lstStyle/>
        <a:p>
          <a:pPr marL="0" lvl="0" indent="0" algn="l" defTabSz="711200">
            <a:lnSpc>
              <a:spcPct val="90000"/>
            </a:lnSpc>
            <a:spcBef>
              <a:spcPct val="0"/>
            </a:spcBef>
            <a:spcAft>
              <a:spcPct val="35000"/>
            </a:spcAft>
            <a:buNone/>
          </a:pPr>
          <a:r>
            <a:rPr lang="en-IN" sz="1600" b="1" kern="1200" dirty="0"/>
            <a:t>Endoscopic Submucosal Dissection (ESD)</a:t>
          </a:r>
        </a:p>
      </dsp:txBody>
      <dsp:txXfrm>
        <a:off x="309801" y="43150"/>
        <a:ext cx="3760806" cy="6659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6A8AA-7A8D-4C22-9949-DCCA6D760498}">
      <dsp:nvSpPr>
        <dsp:cNvPr id="0" name=""/>
        <dsp:cNvSpPr/>
      </dsp:nvSpPr>
      <dsp:spPr>
        <a:xfrm>
          <a:off x="-4996655" y="-765571"/>
          <a:ext cx="5950742" cy="5950742"/>
        </a:xfrm>
        <a:prstGeom prst="blockArc">
          <a:avLst>
            <a:gd name="adj1" fmla="val 18900000"/>
            <a:gd name="adj2" fmla="val 2700000"/>
            <a:gd name="adj3" fmla="val 363"/>
          </a:avLst>
        </a:prstGeom>
        <a:noFill/>
        <a:ln w="190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1555CA0-57A0-4675-ABD3-45CAD7290A4F}">
      <dsp:nvSpPr>
        <dsp:cNvPr id="0" name=""/>
        <dsp:cNvSpPr/>
      </dsp:nvSpPr>
      <dsp:spPr>
        <a:xfrm>
          <a:off x="613628" y="441960"/>
          <a:ext cx="3834911" cy="88392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1612"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t>Minimally invasive endoscopic procedure used for the treatment of achalasia and other oesophageal motility disorders.</a:t>
          </a:r>
        </a:p>
      </dsp:txBody>
      <dsp:txXfrm>
        <a:off x="613628" y="441960"/>
        <a:ext cx="3834911" cy="883920"/>
      </dsp:txXfrm>
    </dsp:sp>
    <dsp:sp modelId="{7F9D0EC5-DC6F-4E01-B770-16700C63647A}">
      <dsp:nvSpPr>
        <dsp:cNvPr id="0" name=""/>
        <dsp:cNvSpPr/>
      </dsp:nvSpPr>
      <dsp:spPr>
        <a:xfrm>
          <a:off x="61178" y="331470"/>
          <a:ext cx="1104900" cy="1104900"/>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37523C8D-A417-43D8-8E85-02AF7F875DF7}">
      <dsp:nvSpPr>
        <dsp:cNvPr id="0" name=""/>
        <dsp:cNvSpPr/>
      </dsp:nvSpPr>
      <dsp:spPr>
        <a:xfrm>
          <a:off x="934932" y="1767840"/>
          <a:ext cx="3513606" cy="883920"/>
        </a:xfrm>
        <a:prstGeom prst="rect">
          <a:avLst/>
        </a:prstGeom>
        <a:gradFill rotWithShape="0">
          <a:gsLst>
            <a:gs pos="0">
              <a:schemeClr val="accent4">
                <a:hueOff val="3299968"/>
                <a:satOff val="-14601"/>
                <a:lumOff val="-2452"/>
                <a:alphaOff val="0"/>
                <a:satMod val="103000"/>
                <a:lumMod val="102000"/>
                <a:tint val="94000"/>
              </a:schemeClr>
            </a:gs>
            <a:gs pos="50000">
              <a:schemeClr val="accent4">
                <a:hueOff val="3299968"/>
                <a:satOff val="-14601"/>
                <a:lumOff val="-2452"/>
                <a:alphaOff val="0"/>
                <a:satMod val="110000"/>
                <a:lumMod val="100000"/>
                <a:shade val="100000"/>
              </a:schemeClr>
            </a:gs>
            <a:gs pos="100000">
              <a:schemeClr val="accent4">
                <a:hueOff val="3299968"/>
                <a:satOff val="-14601"/>
                <a:lumOff val="-245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1612"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t>Involves endoscopic division of the oesophageal muscle fibers through a submucosal tunnel</a:t>
          </a:r>
        </a:p>
      </dsp:txBody>
      <dsp:txXfrm>
        <a:off x="934932" y="1767840"/>
        <a:ext cx="3513606" cy="883920"/>
      </dsp:txXfrm>
    </dsp:sp>
    <dsp:sp modelId="{DC0E8D5C-9E89-4371-A7E9-5D37A80CA35E}">
      <dsp:nvSpPr>
        <dsp:cNvPr id="0" name=""/>
        <dsp:cNvSpPr/>
      </dsp:nvSpPr>
      <dsp:spPr>
        <a:xfrm>
          <a:off x="382482" y="1657350"/>
          <a:ext cx="1104900" cy="1104900"/>
        </a:xfrm>
        <a:prstGeom prst="ellipse">
          <a:avLst/>
        </a:prstGeom>
        <a:solidFill>
          <a:schemeClr val="lt1">
            <a:hueOff val="0"/>
            <a:satOff val="0"/>
            <a:lumOff val="0"/>
            <a:alphaOff val="0"/>
          </a:schemeClr>
        </a:solidFill>
        <a:ln w="12700" cap="flat" cmpd="sng" algn="ctr">
          <a:solidFill>
            <a:schemeClr val="accent4">
              <a:hueOff val="3299968"/>
              <a:satOff val="-14601"/>
              <a:lumOff val="-245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76745FB-36EF-4905-908E-4E98CE473F46}">
      <dsp:nvSpPr>
        <dsp:cNvPr id="0" name=""/>
        <dsp:cNvSpPr/>
      </dsp:nvSpPr>
      <dsp:spPr>
        <a:xfrm>
          <a:off x="613628" y="3093720"/>
          <a:ext cx="3834911" cy="883920"/>
        </a:xfrm>
        <a:prstGeom prst="rect">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1612" tIns="40640" rIns="40640" bIns="40640" numCol="1" spcCol="1270" anchor="ctr" anchorCtr="0">
          <a:noAutofit/>
        </a:bodyPr>
        <a:lstStyle/>
        <a:p>
          <a:pPr marL="0" lvl="0" indent="0" algn="l" defTabSz="711200">
            <a:lnSpc>
              <a:spcPct val="90000"/>
            </a:lnSpc>
            <a:spcBef>
              <a:spcPct val="0"/>
            </a:spcBef>
            <a:spcAft>
              <a:spcPct val="35000"/>
            </a:spcAft>
            <a:buNone/>
          </a:pPr>
          <a:r>
            <a:rPr lang="en-IN" sz="1600" kern="1200" dirty="0"/>
            <a:t>POEM offers high clinical success rates and avoids the need for invasive surgical myotomy.</a:t>
          </a:r>
        </a:p>
      </dsp:txBody>
      <dsp:txXfrm>
        <a:off x="613628" y="3093720"/>
        <a:ext cx="3834911" cy="883920"/>
      </dsp:txXfrm>
    </dsp:sp>
    <dsp:sp modelId="{5A5A6156-BA71-4494-A0CB-ECD9263BF3B8}">
      <dsp:nvSpPr>
        <dsp:cNvPr id="0" name=""/>
        <dsp:cNvSpPr/>
      </dsp:nvSpPr>
      <dsp:spPr>
        <a:xfrm>
          <a:off x="61178" y="2983230"/>
          <a:ext cx="1104900" cy="1104900"/>
        </a:xfrm>
        <a:prstGeom prst="ellipse">
          <a:avLst/>
        </a:prstGeom>
        <a:solidFill>
          <a:schemeClr val="lt1">
            <a:hueOff val="0"/>
            <a:satOff val="0"/>
            <a:lumOff val="0"/>
            <a:alphaOff val="0"/>
          </a:schemeClr>
        </a:solidFill>
        <a:ln w="12700" cap="flat" cmpd="sng" algn="ctr">
          <a:solidFill>
            <a:schemeClr val="accent4">
              <a:hueOff val="6599937"/>
              <a:satOff val="-29202"/>
              <a:lumOff val="-490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BB8358-7317-4AB0-99C8-EAFCF8A4337E}">
      <dsp:nvSpPr>
        <dsp:cNvPr id="0" name=""/>
        <dsp:cNvSpPr/>
      </dsp:nvSpPr>
      <dsp:spPr>
        <a:xfrm>
          <a:off x="0" y="139182"/>
          <a:ext cx="5218202" cy="786048"/>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kern="1200" dirty="0"/>
            <a:t>Combines endoscopy and ultrasonography</a:t>
          </a:r>
        </a:p>
      </dsp:txBody>
      <dsp:txXfrm>
        <a:off x="38372" y="177554"/>
        <a:ext cx="5141458" cy="709304"/>
      </dsp:txXfrm>
    </dsp:sp>
    <dsp:sp modelId="{AC18656A-16D7-4225-9E84-44DB5B455BAE}">
      <dsp:nvSpPr>
        <dsp:cNvPr id="0" name=""/>
        <dsp:cNvSpPr/>
      </dsp:nvSpPr>
      <dsp:spPr>
        <a:xfrm>
          <a:off x="0" y="965550"/>
          <a:ext cx="5218202" cy="786048"/>
        </a:xfrm>
        <a:prstGeom prst="roundRect">
          <a:avLst/>
        </a:prstGeom>
        <a:gradFill rotWithShape="0">
          <a:gsLst>
            <a:gs pos="0">
              <a:schemeClr val="accent4">
                <a:hueOff val="1649984"/>
                <a:satOff val="-7300"/>
                <a:lumOff val="-1226"/>
                <a:alphaOff val="0"/>
                <a:satMod val="103000"/>
                <a:lumMod val="102000"/>
                <a:tint val="94000"/>
              </a:schemeClr>
            </a:gs>
            <a:gs pos="50000">
              <a:schemeClr val="accent4">
                <a:hueOff val="1649984"/>
                <a:satOff val="-7300"/>
                <a:lumOff val="-1226"/>
                <a:alphaOff val="0"/>
                <a:satMod val="110000"/>
                <a:lumMod val="100000"/>
                <a:shade val="100000"/>
              </a:schemeClr>
            </a:gs>
            <a:gs pos="100000">
              <a:schemeClr val="accent4">
                <a:hueOff val="1649984"/>
                <a:satOff val="-7300"/>
                <a:lumOff val="-122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kern="1200" dirty="0"/>
            <a:t>Allows detailed evaluation of lesions</a:t>
          </a:r>
        </a:p>
      </dsp:txBody>
      <dsp:txXfrm>
        <a:off x="38372" y="1003922"/>
        <a:ext cx="5141458" cy="709304"/>
      </dsp:txXfrm>
    </dsp:sp>
    <dsp:sp modelId="{03386FC8-F414-40A3-9A89-DE53FF6E69CF}">
      <dsp:nvSpPr>
        <dsp:cNvPr id="0" name=""/>
        <dsp:cNvSpPr/>
      </dsp:nvSpPr>
      <dsp:spPr>
        <a:xfrm>
          <a:off x="0" y="1791918"/>
          <a:ext cx="5218202" cy="786048"/>
        </a:xfrm>
        <a:prstGeom prst="roundRect">
          <a:avLst/>
        </a:prstGeom>
        <a:gradFill rotWithShape="0">
          <a:gsLst>
            <a:gs pos="0">
              <a:schemeClr val="accent4">
                <a:hueOff val="3299968"/>
                <a:satOff val="-14601"/>
                <a:lumOff val="-2452"/>
                <a:alphaOff val="0"/>
                <a:satMod val="103000"/>
                <a:lumMod val="102000"/>
                <a:tint val="94000"/>
              </a:schemeClr>
            </a:gs>
            <a:gs pos="50000">
              <a:schemeClr val="accent4">
                <a:hueOff val="3299968"/>
                <a:satOff val="-14601"/>
                <a:lumOff val="-2452"/>
                <a:alphaOff val="0"/>
                <a:satMod val="110000"/>
                <a:lumMod val="100000"/>
                <a:shade val="100000"/>
              </a:schemeClr>
            </a:gs>
            <a:gs pos="100000">
              <a:schemeClr val="accent4">
                <a:hueOff val="3299968"/>
                <a:satOff val="-14601"/>
                <a:lumOff val="-245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kern="1200" dirty="0"/>
            <a:t>Fine‑needle aspiration (FNA) and fine‑needle biopsy (FNB) under EUS guidance enable accurate tissue diagnosis</a:t>
          </a:r>
        </a:p>
      </dsp:txBody>
      <dsp:txXfrm>
        <a:off x="38372" y="1830290"/>
        <a:ext cx="5141458" cy="709304"/>
      </dsp:txXfrm>
    </dsp:sp>
    <dsp:sp modelId="{22B2FE33-BF5A-456C-AC5F-C7C27ACC4821}">
      <dsp:nvSpPr>
        <dsp:cNvPr id="0" name=""/>
        <dsp:cNvSpPr/>
      </dsp:nvSpPr>
      <dsp:spPr>
        <a:xfrm>
          <a:off x="0" y="2618286"/>
          <a:ext cx="5218202" cy="786048"/>
        </a:xfrm>
        <a:prstGeom prst="roundRect">
          <a:avLst/>
        </a:prstGeom>
        <a:gradFill rotWithShape="0">
          <a:gsLst>
            <a:gs pos="0">
              <a:schemeClr val="accent4">
                <a:hueOff val="4949952"/>
                <a:satOff val="-21901"/>
                <a:lumOff val="-3677"/>
                <a:alphaOff val="0"/>
                <a:satMod val="103000"/>
                <a:lumMod val="102000"/>
                <a:tint val="94000"/>
              </a:schemeClr>
            </a:gs>
            <a:gs pos="50000">
              <a:schemeClr val="accent4">
                <a:hueOff val="4949952"/>
                <a:satOff val="-21901"/>
                <a:lumOff val="-3677"/>
                <a:alphaOff val="0"/>
                <a:satMod val="110000"/>
                <a:lumMod val="100000"/>
                <a:shade val="100000"/>
              </a:schemeClr>
            </a:gs>
            <a:gs pos="100000">
              <a:schemeClr val="accent4">
                <a:hueOff val="4949952"/>
                <a:satOff val="-21901"/>
                <a:lumOff val="-36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kern="1200" dirty="0"/>
            <a:t>Expanded from a diagnostic tool to therapeutic applications, including drainage of pancreatic fluid collections and biliary interventions.</a:t>
          </a:r>
        </a:p>
      </dsp:txBody>
      <dsp:txXfrm>
        <a:off x="38372" y="2656658"/>
        <a:ext cx="5141458" cy="709304"/>
      </dsp:txXfrm>
    </dsp:sp>
    <dsp:sp modelId="{EE7BA2ED-9427-48F8-8884-9C5AFD68B131}">
      <dsp:nvSpPr>
        <dsp:cNvPr id="0" name=""/>
        <dsp:cNvSpPr/>
      </dsp:nvSpPr>
      <dsp:spPr>
        <a:xfrm>
          <a:off x="0" y="3444654"/>
          <a:ext cx="5218202" cy="786048"/>
        </a:xfrm>
        <a:prstGeom prst="roundRect">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kern="1200" dirty="0"/>
            <a:t>Recent innovations: EUS‑guided gastroenterostomy, celiac plexus block, and tumour ablation techniques.</a:t>
          </a:r>
        </a:p>
      </dsp:txBody>
      <dsp:txXfrm>
        <a:off x="38372" y="3483026"/>
        <a:ext cx="5141458" cy="70930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2DF48D-9C1B-47F0-A2E5-B777A11E2F5F}" type="datetimeFigureOut">
              <a:rPr lang="en-IN" smtClean="0"/>
              <a:t>17-06-2026</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60C7F3-E7E7-48D6-A430-AFF5FDC6571C}" type="slidenum">
              <a:rPr lang="en-IN" smtClean="0"/>
              <a:t>‹#›</a:t>
            </a:fld>
            <a:endParaRPr lang="en-IN" dirty="0"/>
          </a:p>
        </p:txBody>
      </p:sp>
    </p:spTree>
    <p:extLst>
      <p:ext uri="{BB962C8B-B14F-4D97-AF65-F5344CB8AC3E}">
        <p14:creationId xmlns:p14="http://schemas.microsoft.com/office/powerpoint/2010/main" val="2884589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r>
              <a:rPr lang="en-IN" sz="1200" b="0" i="0" kern="1200" dirty="0">
                <a:solidFill>
                  <a:schemeClr val="tx1"/>
                </a:solidFill>
                <a:effectLst/>
                <a:latin typeface="+mn-lt"/>
                <a:ea typeface="+mn-ea"/>
                <a:cs typeface="+mn-cs"/>
              </a:rPr>
              <a:t>Ghany MG, Pan CQ, Lok AS, Feld JJ, Lim JK, Wang SH, Kim AY, Tang AS, Nguyen MH, Naggie S, Sulkowski MS. AASLD IDSA Practice Guideline on treatment of chronic hepatitis B. Hepatology. 2026 Apr 1;83(4):974-97</a:t>
            </a:r>
          </a:p>
          <a:p>
            <a:r>
              <a:rPr lang="en-IN" sz="1200" b="0" i="0" kern="1200" dirty="0">
                <a:solidFill>
                  <a:schemeClr val="tx1"/>
                </a:solidFill>
                <a:effectLst/>
                <a:latin typeface="+mn-lt"/>
                <a:ea typeface="+mn-ea"/>
                <a:cs typeface="+mn-cs"/>
              </a:rPr>
              <a:t>Marshall AD, Willing AR, Kairouz A, Cunningham EB, Wheeler A, O’Brien N, Perera V, Ward JW, Hiebert L, Degenhardt L, Hajarizadeh B. Direct-acting antiviral therapies for hepatitis C infection: global registration, reimbursement, and restrictions. The Lancet Gastroenterology &amp; Hepatology. 2024 Apr 1;9(4):366-82.</a:t>
            </a:r>
          </a:p>
          <a:p>
            <a:r>
              <a:rPr lang="en-IN" sz="1200" b="0" i="0" kern="1200" dirty="0">
                <a:solidFill>
                  <a:schemeClr val="tx1"/>
                </a:solidFill>
                <a:effectLst/>
                <a:latin typeface="+mn-lt"/>
                <a:ea typeface="+mn-ea"/>
                <a:cs typeface="+mn-cs"/>
              </a:rPr>
              <a:t>Apol ÁD, Sølund C, Vinten C, Underwood AP, Bukh J, Weis N. Cure of chronic hepatitis C virus infection after DAA treatment only partially restores the functional capacity of exhausted T cell subsets: A systematic review. Frontiers in Immunology. 2025 Sep 1;16:1546915.</a:t>
            </a:r>
            <a:endParaRPr lang="en-IN" dirty="0"/>
          </a:p>
        </p:txBody>
      </p:sp>
      <p:sp>
        <p:nvSpPr>
          <p:cNvPr id="4" name="Slide Number Placeholder 3"/>
          <p:cNvSpPr>
            <a:spLocks noGrp="1"/>
          </p:cNvSpPr>
          <p:nvPr>
            <p:ph type="sldNum" sz="quarter" idx="5"/>
          </p:nvPr>
        </p:nvSpPr>
        <p:spPr/>
        <p:txBody>
          <a:bodyPr/>
          <a:lstStyle/>
          <a:p>
            <a:fld id="{3360C7F3-E7E7-48D6-A430-AFF5FDC6571C}" type="slidenum">
              <a:rPr lang="en-IN" smtClean="0"/>
              <a:t>7</a:t>
            </a:fld>
            <a:endParaRPr lang="en-IN" dirty="0"/>
          </a:p>
        </p:txBody>
      </p:sp>
    </p:spTree>
    <p:extLst>
      <p:ext uri="{BB962C8B-B14F-4D97-AF65-F5344CB8AC3E}">
        <p14:creationId xmlns:p14="http://schemas.microsoft.com/office/powerpoint/2010/main" val="1694452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306C6-065F-DD5F-F4C2-EDEB955D1A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C726139-8000-55DA-574B-8663BE130A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3715A4D-9C50-909E-6FD2-97DABC7C3B36}"/>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5" name="Footer Placeholder 4">
            <a:extLst>
              <a:ext uri="{FF2B5EF4-FFF2-40B4-BE49-F238E27FC236}">
                <a16:creationId xmlns:a16="http://schemas.microsoft.com/office/drawing/2014/main" id="{20A6842E-5498-0B95-F1E1-3297AD995B82}"/>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CCC44526-1AF3-39E4-3D52-79D731A1A402}"/>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23526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DB1FB-EDD8-2F4F-33AE-F19DC6217A0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BD15491-57B9-7864-5142-685ADB556F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16643FE-F31B-0189-389F-6F78E4F82DDF}"/>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5" name="Footer Placeholder 4">
            <a:extLst>
              <a:ext uri="{FF2B5EF4-FFF2-40B4-BE49-F238E27FC236}">
                <a16:creationId xmlns:a16="http://schemas.microsoft.com/office/drawing/2014/main" id="{533B5B22-55C7-5B88-A72A-62051B9839E8}"/>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8C74246A-1A3C-2458-FFBE-4E2F85BB2E8B}"/>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1281094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397D0D-D5CF-40AE-84E6-FF9EB190C0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311E88A-9725-EE40-0A70-1A7F6CD978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C28F4BB-DA26-B53B-9E69-173B4659AE38}"/>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5" name="Footer Placeholder 4">
            <a:extLst>
              <a:ext uri="{FF2B5EF4-FFF2-40B4-BE49-F238E27FC236}">
                <a16:creationId xmlns:a16="http://schemas.microsoft.com/office/drawing/2014/main" id="{DE4A8504-F275-C4F4-A500-E025740141B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E312607D-1C26-5EC5-EA3F-0A1D9C9AA405}"/>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1311193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5994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386923645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1718827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338142359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9" name="Footer Placeholder 8"/>
          <p:cNvSpPr>
            <a:spLocks noGrp="1"/>
          </p:cNvSpPr>
          <p:nvPr>
            <p:ph type="ftr" sz="quarter" idx="11"/>
          </p:nvPr>
        </p:nvSpPr>
        <p:spPr/>
        <p:txBody>
          <a:bodyPr/>
          <a:lstStyle/>
          <a:p>
            <a:endParaRPr lang="en-IN" dirty="0"/>
          </a:p>
        </p:txBody>
      </p:sp>
      <p:sp>
        <p:nvSpPr>
          <p:cNvPr id="10" name="Slide Number Placeholder 9"/>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1149508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3D927566-4928-4668-81A2-F2989A887D9F}" type="slidenum">
              <a:rPr lang="en-IN" smtClean="0"/>
              <a:t>‹#›</a:t>
            </a:fld>
            <a:endParaRPr lang="en-IN"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28619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35384782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1485712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1C038-56C3-88E7-2DD2-3D1F81E701E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15E740-A6C8-DE79-597A-DF087CEC9E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61F89AE-8ED7-D8BE-F061-0FCFB0319B55}"/>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5" name="Footer Placeholder 4">
            <a:extLst>
              <a:ext uri="{FF2B5EF4-FFF2-40B4-BE49-F238E27FC236}">
                <a16:creationId xmlns:a16="http://schemas.microsoft.com/office/drawing/2014/main" id="{F234950E-8AB3-91D4-5777-D27D4118AEBA}"/>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5B608EEF-DF98-C9BD-AA83-7FA3EEEC4C6E}"/>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1131044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dirty="0"/>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dirty="0"/>
          </a:p>
        </p:txBody>
      </p:sp>
      <p:sp>
        <p:nvSpPr>
          <p:cNvPr id="11" name="Slide Number Placeholder 10"/>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2501895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dirty="0"/>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9D38C0B9-3745-47CE-BDA8-24AA5430F298}" type="datetimeFigureOut">
              <a:rPr lang="en-IN" smtClean="0"/>
              <a:t>17-06-2026</a:t>
            </a:fld>
            <a:endParaRPr lang="en-IN"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dirty="0"/>
          </a:p>
        </p:txBody>
      </p:sp>
      <p:sp>
        <p:nvSpPr>
          <p:cNvPr id="10" name="Slide Number Placeholder 9"/>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13308743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535479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38C0B9-3745-47CE-BDA8-24AA5430F298}" type="datetimeFigureOut">
              <a:rPr lang="en-IN" smtClean="0"/>
              <a:t>17-06-2026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3D927566-4928-4668-81A2-F2989A887D9F}" type="slidenum">
              <a:rPr lang="en-IN" smtClean="0"/>
              <a:t>‹#›</a:t>
            </a:fld>
            <a:endParaRPr lang="en-IN" dirty="0"/>
          </a:p>
        </p:txBody>
      </p:sp>
    </p:spTree>
    <p:extLst>
      <p:ext uri="{BB962C8B-B14F-4D97-AF65-F5344CB8AC3E}">
        <p14:creationId xmlns:p14="http://schemas.microsoft.com/office/powerpoint/2010/main" val="1263341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33A04-F160-CEB1-9327-54CB5FB7DC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90B33AC-8A30-EC2E-8561-8C8AC290E2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15A653-B247-963D-DDB3-DDFE26A388C4}"/>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5" name="Footer Placeholder 4">
            <a:extLst>
              <a:ext uri="{FF2B5EF4-FFF2-40B4-BE49-F238E27FC236}">
                <a16:creationId xmlns:a16="http://schemas.microsoft.com/office/drawing/2014/main" id="{FFC24DCE-00A1-0DFA-8874-B35E59246F52}"/>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7CDB2F0-D947-50F8-D460-4646066FFDA3}"/>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2033128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B0305-F333-26EA-6F07-35692AE536E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7EC54ED-742E-8282-3D6A-D0FBDFA788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84C18DD-A9E6-4CC1-F367-BEFDD590A5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450A648-EAD0-C238-9972-3813B1DE29C9}"/>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6" name="Footer Placeholder 5">
            <a:extLst>
              <a:ext uri="{FF2B5EF4-FFF2-40B4-BE49-F238E27FC236}">
                <a16:creationId xmlns:a16="http://schemas.microsoft.com/office/drawing/2014/main" id="{0E35FDE9-731A-43C3-3B71-8A917C19B55D}"/>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21362FC5-43ED-9770-DAE2-64727A46049F}"/>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3529782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97897-A15C-897D-CE71-9337EE12B10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FB316B5-C024-59AC-18D2-E3AA7F831A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6654B8-BA06-AE9F-C1CD-F12AB4F46F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F674762-773B-0139-67A2-3559959157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4AB1DE-279B-80E2-BC66-1338DFF2B1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4CE08FD-001C-DF52-B840-26622A438F80}"/>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8" name="Footer Placeholder 7">
            <a:extLst>
              <a:ext uri="{FF2B5EF4-FFF2-40B4-BE49-F238E27FC236}">
                <a16:creationId xmlns:a16="http://schemas.microsoft.com/office/drawing/2014/main" id="{260AAB63-1509-47C1-5345-FF98EAA9D0E9}"/>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4E7B5AAE-9B7D-306A-C28B-8D882990172C}"/>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831449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24ADD-2628-1214-01B4-23561BF2DB7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861D033-4DDB-1CEA-3584-D14F66FD18BE}"/>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4" name="Footer Placeholder 3">
            <a:extLst>
              <a:ext uri="{FF2B5EF4-FFF2-40B4-BE49-F238E27FC236}">
                <a16:creationId xmlns:a16="http://schemas.microsoft.com/office/drawing/2014/main" id="{E7CABC6B-3633-5995-2425-09EF0D4977E3}"/>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FF5D6849-303D-C078-3A31-D7FE39938513}"/>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403906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E93AC5-E5D3-87DF-A115-1428BA7F8E3B}"/>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3" name="Footer Placeholder 2">
            <a:extLst>
              <a:ext uri="{FF2B5EF4-FFF2-40B4-BE49-F238E27FC236}">
                <a16:creationId xmlns:a16="http://schemas.microsoft.com/office/drawing/2014/main" id="{6B8F6469-28DB-D047-C1A0-42C72C7CCDF1}"/>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CD7AF7EE-CF50-30DF-2BC5-9154040E0A17}"/>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891812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6CAAF-32A8-BC08-781A-E951EC4F33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EF6B021-4DA2-69A9-6FBD-7405CA3E9D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D21380D-3AAB-58E3-D2DC-30149EFA9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61C5E5-CC3E-D155-AF78-87C0298B72CB}"/>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6" name="Footer Placeholder 5">
            <a:extLst>
              <a:ext uri="{FF2B5EF4-FFF2-40B4-BE49-F238E27FC236}">
                <a16:creationId xmlns:a16="http://schemas.microsoft.com/office/drawing/2014/main" id="{ED1483D2-FEC8-C0AB-8CA8-F3E2E8ECEA96}"/>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D029F8B0-1FE2-FC24-D867-1420BAD342EC}"/>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173583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8A374-756C-CA52-2E6E-9C9DB2685D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4111179-0E84-A0F2-2B96-BCA8DB842D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B4B2600D-FB37-ECE1-7500-856E0A7568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9CB7E6-B9A3-11F0-A330-EB55131F6D1C}"/>
              </a:ext>
            </a:extLst>
          </p:cNvPr>
          <p:cNvSpPr>
            <a:spLocks noGrp="1"/>
          </p:cNvSpPr>
          <p:nvPr>
            <p:ph type="dt" sz="half" idx="10"/>
          </p:nvPr>
        </p:nvSpPr>
        <p:spPr/>
        <p:txBody>
          <a:bodyPr/>
          <a:lstStyle/>
          <a:p>
            <a:fld id="{2B126FFE-6AD6-4100-A978-FEB3291E9016}" type="datetimeFigureOut">
              <a:rPr lang="en-IN" smtClean="0"/>
              <a:t>17-06-2026</a:t>
            </a:fld>
            <a:endParaRPr lang="en-IN" dirty="0"/>
          </a:p>
        </p:txBody>
      </p:sp>
      <p:sp>
        <p:nvSpPr>
          <p:cNvPr id="6" name="Footer Placeholder 5">
            <a:extLst>
              <a:ext uri="{FF2B5EF4-FFF2-40B4-BE49-F238E27FC236}">
                <a16:creationId xmlns:a16="http://schemas.microsoft.com/office/drawing/2014/main" id="{C808B2CB-A84D-C7BF-123C-DBAE09D15CCA}"/>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31F3BEE9-8417-C1C4-3102-E5201BE4B448}"/>
              </a:ext>
            </a:extLst>
          </p:cNvPr>
          <p:cNvSpPr>
            <a:spLocks noGrp="1"/>
          </p:cNvSpPr>
          <p:nvPr>
            <p:ph type="sldNum" sz="quarter" idx="12"/>
          </p:nvPr>
        </p:nvSpPr>
        <p:spPr/>
        <p:txBody>
          <a:bodyPr/>
          <a:lstStyle/>
          <a:p>
            <a:fld id="{34620108-F8C3-491E-A3BC-70A53B1C2439}" type="slidenum">
              <a:rPr lang="en-IN" smtClean="0"/>
              <a:t>‹#›</a:t>
            </a:fld>
            <a:endParaRPr lang="en-IN" dirty="0"/>
          </a:p>
        </p:txBody>
      </p:sp>
    </p:spTree>
    <p:extLst>
      <p:ext uri="{BB962C8B-B14F-4D97-AF65-F5344CB8AC3E}">
        <p14:creationId xmlns:p14="http://schemas.microsoft.com/office/powerpoint/2010/main" val="142212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B2AA8B-736C-CA6D-939F-7DC08605B4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7355601-BCA0-165C-B27E-9EC72369E3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355BF74-A30E-2667-1371-F4EF21B5B6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126FFE-6AD6-4100-A978-FEB3291E9016}" type="datetimeFigureOut">
              <a:rPr lang="en-IN" smtClean="0"/>
              <a:t>17-06-2026</a:t>
            </a:fld>
            <a:endParaRPr lang="en-IN" dirty="0"/>
          </a:p>
        </p:txBody>
      </p:sp>
      <p:sp>
        <p:nvSpPr>
          <p:cNvPr id="5" name="Footer Placeholder 4">
            <a:extLst>
              <a:ext uri="{FF2B5EF4-FFF2-40B4-BE49-F238E27FC236}">
                <a16:creationId xmlns:a16="http://schemas.microsoft.com/office/drawing/2014/main" id="{89A5F708-4D46-57C4-3401-36EFD573CA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dirty="0"/>
          </a:p>
        </p:txBody>
      </p:sp>
      <p:sp>
        <p:nvSpPr>
          <p:cNvPr id="6" name="Slide Number Placeholder 5">
            <a:extLst>
              <a:ext uri="{FF2B5EF4-FFF2-40B4-BE49-F238E27FC236}">
                <a16:creationId xmlns:a16="http://schemas.microsoft.com/office/drawing/2014/main" id="{5B89F279-CF10-6EFF-5B9D-95DA63A504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620108-F8C3-491E-A3BC-70A53B1C2439}" type="slidenum">
              <a:rPr lang="en-IN" smtClean="0"/>
              <a:t>‹#›</a:t>
            </a:fld>
            <a:endParaRPr lang="en-IN" dirty="0"/>
          </a:p>
        </p:txBody>
      </p:sp>
    </p:spTree>
    <p:extLst>
      <p:ext uri="{BB962C8B-B14F-4D97-AF65-F5344CB8AC3E}">
        <p14:creationId xmlns:p14="http://schemas.microsoft.com/office/powerpoint/2010/main" val="3724950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561452"/>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D38C0B9-3745-47CE-BDA8-24AA5430F298}" type="datetimeFigureOut">
              <a:rPr lang="en-IN" smtClean="0"/>
              <a:t>17-06-2026</a:t>
            </a:fld>
            <a:endParaRPr lang="en-IN"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IN"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D927566-4928-4668-81A2-F2989A887D9F}" type="slidenum">
              <a:rPr lang="en-IN" smtClean="0"/>
              <a:t>‹#›</a:t>
            </a:fld>
            <a:endParaRPr lang="en-IN" dirty="0"/>
          </a:p>
        </p:txBody>
      </p:sp>
    </p:spTree>
    <p:extLst>
      <p:ext uri="{BB962C8B-B14F-4D97-AF65-F5344CB8AC3E}">
        <p14:creationId xmlns:p14="http://schemas.microsoft.com/office/powerpoint/2010/main" val="114165927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5.png"/><Relationship Id="rId7" Type="http://schemas.openxmlformats.org/officeDocument/2006/relationships/diagramColors" Target="../diagrams/colors4.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21.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5.svg"/><Relationship Id="rId4" Type="http://schemas.openxmlformats.org/officeDocument/2006/relationships/image" Target="../media/image24.svg"/></Relationships>
</file>

<file path=ppt/slides/_rels/slide21.xml.rels><?xml version="1.0" encoding="UTF-8" standalone="yes"?>
<Relationships xmlns="http://schemas.openxmlformats.org/package/2006/relationships"><Relationship Id="rId8" Type="http://schemas.openxmlformats.org/officeDocument/2006/relationships/hyperlink" Target="https://www.cghjournal.org/article/S1542-3565(19)30411-2/fulltext" TargetMode="External"/><Relationship Id="rId3" Type="http://schemas.openxmlformats.org/officeDocument/2006/relationships/diagramLayout" Target="../diagrams/layout9.xml"/><Relationship Id="rId7" Type="http://schemas.openxmlformats.org/officeDocument/2006/relationships/image" Target="../media/image26.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67979CE-0788-F928-8B0C-908C4CA141C8}"/>
              </a:ext>
            </a:extLst>
          </p:cNvPr>
          <p:cNvSpPr>
            <a:spLocks noGrp="1"/>
          </p:cNvSpPr>
          <p:nvPr>
            <p:ph type="ctrTitle"/>
          </p:nvPr>
        </p:nvSpPr>
        <p:spPr>
          <a:xfrm>
            <a:off x="1524003" y="1999615"/>
            <a:ext cx="9144000" cy="2764028"/>
          </a:xfrm>
        </p:spPr>
        <p:txBody>
          <a:bodyPr anchor="ctr">
            <a:normAutofit fontScale="90000"/>
          </a:bodyPr>
          <a:lstStyle/>
          <a:p>
            <a:r>
              <a:rPr lang="en-IN" sz="6100" b="1" dirty="0">
                <a:solidFill>
                  <a:srgbClr val="FFC000"/>
                </a:solidFill>
              </a:rPr>
              <a:t>Recent advances in Pharma, Diagnosis and Endoscopy in Gastroenterology</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53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33809C-1314-FE95-8D4E-AA025D3C7AE0}"/>
              </a:ext>
            </a:extLst>
          </p:cNvPr>
          <p:cNvSpPr>
            <a:spLocks noGrp="1"/>
          </p:cNvSpPr>
          <p:nvPr>
            <p:ph type="title"/>
          </p:nvPr>
        </p:nvSpPr>
        <p:spPr>
          <a:xfrm>
            <a:off x="793662" y="386930"/>
            <a:ext cx="10066122" cy="1298448"/>
          </a:xfrm>
        </p:spPr>
        <p:txBody>
          <a:bodyPr anchor="b">
            <a:normAutofit/>
          </a:bodyPr>
          <a:lstStyle/>
          <a:p>
            <a:r>
              <a:rPr lang="en-IN" sz="4800" b="1" dirty="0">
                <a:solidFill>
                  <a:srgbClr val="7030A0"/>
                </a:solidFill>
              </a:rPr>
              <a:t>Future Trend in Pharmacotherapy</a:t>
            </a:r>
          </a:p>
        </p:txBody>
      </p:sp>
      <p:sp>
        <p:nvSpPr>
          <p:cNvPr id="18" name="Rectangle 1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Content Placeholder 7">
            <a:extLst>
              <a:ext uri="{FF2B5EF4-FFF2-40B4-BE49-F238E27FC236}">
                <a16:creationId xmlns:a16="http://schemas.microsoft.com/office/drawing/2014/main" id="{78F9CFBD-6F91-E5B8-DF29-1CB86B777BF3}"/>
              </a:ext>
            </a:extLst>
          </p:cNvPr>
          <p:cNvGraphicFramePr>
            <a:graphicFrameLocks noGrp="1"/>
          </p:cNvGraphicFramePr>
          <p:nvPr>
            <p:ph idx="1"/>
            <p:extLst>
              <p:ext uri="{D42A27DB-BD31-4B8C-83A1-F6EECF244321}">
                <p14:modId xmlns:p14="http://schemas.microsoft.com/office/powerpoint/2010/main" val="1505656494"/>
              </p:ext>
            </p:extLst>
          </p:nvPr>
        </p:nvGraphicFramePr>
        <p:xfrm>
          <a:off x="118746" y="2383288"/>
          <a:ext cx="4530898" cy="425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54E7D108-06A0-C0D5-77B7-469AD23AD46E}"/>
              </a:ext>
            </a:extLst>
          </p:cNvPr>
          <p:cNvPicPr>
            <a:picLocks noChangeAspect="1"/>
          </p:cNvPicPr>
          <p:nvPr/>
        </p:nvPicPr>
        <p:blipFill>
          <a:blip r:embed="rId7"/>
          <a:stretch>
            <a:fillRect/>
          </a:stretch>
        </p:blipFill>
        <p:spPr>
          <a:xfrm>
            <a:off x="5040086" y="2955451"/>
            <a:ext cx="6378892" cy="2934289"/>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3324EB2-52DC-5922-0300-E1D083E0D7A0}"/>
              </a:ext>
            </a:extLst>
          </p:cNvPr>
          <p:cNvSpPr txBox="1"/>
          <p:nvPr/>
        </p:nvSpPr>
        <p:spPr>
          <a:xfrm>
            <a:off x="-2" y="6511469"/>
            <a:ext cx="8121997" cy="400110"/>
          </a:xfrm>
          <a:prstGeom prst="rect">
            <a:avLst/>
          </a:prstGeom>
          <a:noFill/>
        </p:spPr>
        <p:txBody>
          <a:bodyPr wrap="square">
            <a:spAutoFit/>
          </a:bodyPr>
          <a:lstStyle/>
          <a:p>
            <a:r>
              <a:rPr lang="en-IN" sz="1000" b="0" i="0" dirty="0">
                <a:solidFill>
                  <a:srgbClr val="222222"/>
                </a:solidFill>
                <a:effectLst/>
                <a:latin typeface="Arial" panose="020B0604020202020204" pitchFamily="34" charset="0"/>
              </a:rPr>
              <a:t>Yaqub MO, Jain A, Joseph CE, Edison LK. Gastrointestinal </a:t>
            </a:r>
            <a:r>
              <a:rPr lang="en-IN" sz="1000" dirty="0">
                <a:solidFill>
                  <a:srgbClr val="222222"/>
                </a:solidFill>
                <a:latin typeface="Arial" panose="020B0604020202020204" pitchFamily="34" charset="0"/>
              </a:rPr>
              <a:t>Disorders. 2025 Jan 15;7(1):7.</a:t>
            </a:r>
          </a:p>
          <a:p>
            <a:r>
              <a:rPr lang="en-IN" sz="1000" dirty="0">
                <a:solidFill>
                  <a:srgbClr val="222222"/>
                </a:solidFill>
                <a:latin typeface="Arial" panose="020B0604020202020204" pitchFamily="34" charset="0"/>
              </a:rPr>
              <a:t>Zabaleta N, Unzu C, Weber ND, Gonzalez-Aseguinolaza G. Reviews Gastroenterology &amp; Hepatology. 2023 May;20(5):288-305.</a:t>
            </a:r>
          </a:p>
        </p:txBody>
      </p:sp>
    </p:spTree>
    <p:extLst>
      <p:ext uri="{BB962C8B-B14F-4D97-AF65-F5344CB8AC3E}">
        <p14:creationId xmlns:p14="http://schemas.microsoft.com/office/powerpoint/2010/main" val="1417511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A203437-703A-4E00-A8C0-91D328D6C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6138EE2-39CD-B182-685B-3066B77B3F13}"/>
              </a:ext>
            </a:extLst>
          </p:cNvPr>
          <p:cNvSpPr>
            <a:spLocks noGrp="1"/>
          </p:cNvSpPr>
          <p:nvPr>
            <p:ph type="title"/>
          </p:nvPr>
        </p:nvSpPr>
        <p:spPr>
          <a:xfrm>
            <a:off x="152400" y="502400"/>
            <a:ext cx="4125685" cy="1818064"/>
          </a:xfrm>
        </p:spPr>
        <p:txBody>
          <a:bodyPr>
            <a:normAutofit/>
          </a:bodyPr>
          <a:lstStyle/>
          <a:p>
            <a:pPr algn="ctr"/>
            <a:r>
              <a:rPr lang="en-IN" sz="3600" b="1" dirty="0">
                <a:solidFill>
                  <a:srgbClr val="0070C0"/>
                </a:solidFill>
              </a:rPr>
              <a:t>Advanced Endoscopic Imaging</a:t>
            </a:r>
          </a:p>
        </p:txBody>
      </p:sp>
      <p:pic>
        <p:nvPicPr>
          <p:cNvPr id="9" name="Picture 8">
            <a:extLst>
              <a:ext uri="{FF2B5EF4-FFF2-40B4-BE49-F238E27FC236}">
                <a16:creationId xmlns:a16="http://schemas.microsoft.com/office/drawing/2014/main" id="{3C3423FD-2603-398D-1777-A08B8F058943}"/>
              </a:ext>
            </a:extLst>
          </p:cNvPr>
          <p:cNvPicPr>
            <a:picLocks noChangeAspect="1"/>
          </p:cNvPicPr>
          <p:nvPr/>
        </p:nvPicPr>
        <p:blipFill>
          <a:blip r:embed="rId2"/>
          <a:srcRect l="-145" t="-1" r="462" b="2"/>
          <a:stretch>
            <a:fillRect/>
          </a:stretch>
        </p:blipFill>
        <p:spPr>
          <a:xfrm>
            <a:off x="4619244" y="6"/>
            <a:ext cx="7572756" cy="2320458"/>
          </a:xfrm>
          <a:prstGeom prst="rect">
            <a:avLst/>
          </a:prstGeom>
        </p:spPr>
      </p:pic>
      <p:sp>
        <p:nvSpPr>
          <p:cNvPr id="23" name="Rectangle 22">
            <a:extLst>
              <a:ext uri="{FF2B5EF4-FFF2-40B4-BE49-F238E27FC236}">
                <a16:creationId xmlns:a16="http://schemas.microsoft.com/office/drawing/2014/main" id="{CD84038B-4A56-439B-A184-79B2D45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272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7" name="Picture 6">
            <a:extLst>
              <a:ext uri="{FF2B5EF4-FFF2-40B4-BE49-F238E27FC236}">
                <a16:creationId xmlns:a16="http://schemas.microsoft.com/office/drawing/2014/main" id="{9739BA35-A4A7-5C4E-A228-8730B72F083B}"/>
              </a:ext>
            </a:extLst>
          </p:cNvPr>
          <p:cNvPicPr>
            <a:picLocks noChangeAspect="1"/>
          </p:cNvPicPr>
          <p:nvPr/>
        </p:nvPicPr>
        <p:blipFill>
          <a:blip r:embed="rId3"/>
          <a:srcRect r="1271"/>
          <a:stretch>
            <a:fillRect/>
          </a:stretch>
        </p:blipFill>
        <p:spPr>
          <a:xfrm>
            <a:off x="-1" y="2826737"/>
            <a:ext cx="4491229" cy="3410777"/>
          </a:xfrm>
          <a:prstGeom prst="rect">
            <a:avLst/>
          </a:prstGeom>
        </p:spPr>
      </p:pic>
      <p:graphicFrame>
        <p:nvGraphicFramePr>
          <p:cNvPr id="15" name="Content Placeholder 14">
            <a:extLst>
              <a:ext uri="{FF2B5EF4-FFF2-40B4-BE49-F238E27FC236}">
                <a16:creationId xmlns:a16="http://schemas.microsoft.com/office/drawing/2014/main" id="{FAE4286A-7ACC-8777-EAF5-CED532AD18A7}"/>
              </a:ext>
            </a:extLst>
          </p:cNvPr>
          <p:cNvGraphicFramePr>
            <a:graphicFrameLocks noGrp="1"/>
          </p:cNvGraphicFramePr>
          <p:nvPr>
            <p:ph idx="1"/>
            <p:extLst>
              <p:ext uri="{D42A27DB-BD31-4B8C-83A1-F6EECF244321}">
                <p14:modId xmlns:p14="http://schemas.microsoft.com/office/powerpoint/2010/main" val="3388585619"/>
              </p:ext>
            </p:extLst>
          </p:nvPr>
        </p:nvGraphicFramePr>
        <p:xfrm>
          <a:off x="4555236" y="3079351"/>
          <a:ext cx="7636763" cy="34751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4" name="Rectangle 23">
            <a:extLst>
              <a:ext uri="{FF2B5EF4-FFF2-40B4-BE49-F238E27FC236}">
                <a16:creationId xmlns:a16="http://schemas.microsoft.com/office/drawing/2014/main" id="{4F96EE13-2C4D-4262-812E-DDE5FC35F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5823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TextBox 10">
            <a:extLst>
              <a:ext uri="{FF2B5EF4-FFF2-40B4-BE49-F238E27FC236}">
                <a16:creationId xmlns:a16="http://schemas.microsoft.com/office/drawing/2014/main" id="{55C9E881-9562-BC8F-AD46-5555C8653D23}"/>
              </a:ext>
            </a:extLst>
          </p:cNvPr>
          <p:cNvSpPr txBox="1"/>
          <p:nvPr/>
        </p:nvSpPr>
        <p:spPr>
          <a:xfrm>
            <a:off x="4643628" y="2316771"/>
            <a:ext cx="7548372" cy="415498"/>
          </a:xfrm>
          <a:prstGeom prst="rect">
            <a:avLst/>
          </a:prstGeom>
          <a:noFill/>
        </p:spPr>
        <p:txBody>
          <a:bodyPr wrap="square">
            <a:spAutoFit/>
          </a:bodyPr>
          <a:lstStyle/>
          <a:p>
            <a:r>
              <a:rPr lang="en-IN" sz="1050" dirty="0"/>
              <a:t>High-definition white-light endoscopy image (A) of a tubular adenoma and the corresponding i-SCAN surface enhancement (i-SCAN 1) (B), i-SCAN tone enhancement (i-SCAN 2) (C) of the same polyp.</a:t>
            </a:r>
          </a:p>
        </p:txBody>
      </p:sp>
      <p:sp>
        <p:nvSpPr>
          <p:cNvPr id="13" name="TextBox 12">
            <a:extLst>
              <a:ext uri="{FF2B5EF4-FFF2-40B4-BE49-F238E27FC236}">
                <a16:creationId xmlns:a16="http://schemas.microsoft.com/office/drawing/2014/main" id="{E3B6B60D-4DF7-27B5-9A56-0DE2E9726989}"/>
              </a:ext>
            </a:extLst>
          </p:cNvPr>
          <p:cNvSpPr txBox="1"/>
          <p:nvPr/>
        </p:nvSpPr>
        <p:spPr>
          <a:xfrm>
            <a:off x="0" y="6209889"/>
            <a:ext cx="4491228" cy="707886"/>
          </a:xfrm>
          <a:prstGeom prst="rect">
            <a:avLst/>
          </a:prstGeom>
          <a:noFill/>
        </p:spPr>
        <p:txBody>
          <a:bodyPr wrap="square">
            <a:spAutoFit/>
          </a:bodyPr>
          <a:lstStyle/>
          <a:p>
            <a:r>
              <a:rPr lang="en-IN" sz="1000" dirty="0"/>
              <a:t>A, White-light imaging versus corresponding narrow-band imaging (NBI) of a colonic adenoma; capillaries appear brown, whereas deeper vessels appear cyan. B, White-light imaging versus corresponding NBI of the Barrett’s oesophagus.</a:t>
            </a:r>
          </a:p>
        </p:txBody>
      </p:sp>
      <p:sp>
        <p:nvSpPr>
          <p:cNvPr id="19" name="TextBox 18">
            <a:extLst>
              <a:ext uri="{FF2B5EF4-FFF2-40B4-BE49-F238E27FC236}">
                <a16:creationId xmlns:a16="http://schemas.microsoft.com/office/drawing/2014/main" id="{0E9B4A77-DDCE-8045-81FC-F7DE8F3ACF23}"/>
              </a:ext>
            </a:extLst>
          </p:cNvPr>
          <p:cNvSpPr txBox="1"/>
          <p:nvPr/>
        </p:nvSpPr>
        <p:spPr>
          <a:xfrm>
            <a:off x="4587240" y="6558737"/>
            <a:ext cx="7604760" cy="307777"/>
          </a:xfrm>
          <a:prstGeom prst="rect">
            <a:avLst/>
          </a:prstGeom>
          <a:noFill/>
        </p:spPr>
        <p:txBody>
          <a:bodyPr wrap="square">
            <a:spAutoFit/>
          </a:bodyPr>
          <a:lstStyle/>
          <a:p>
            <a:r>
              <a:rPr lang="en-IN" sz="700" dirty="0"/>
              <a:t>Manfredi MA, Dayyeh BK, Bhat YM, Chauhan SS, Gottlieb KT, Hwang JH, Komanduri S, Konda V, Lo SK, Maple JT, Murad FM. Gastrointestinal endoscopy. 2015 Feb 1;81(2):249-61.</a:t>
            </a:r>
          </a:p>
          <a:p>
            <a:r>
              <a:rPr lang="en-IN" sz="700" dirty="0"/>
              <a:t>Sinonquel P, Vermeire S, Maes F, Bisschops R. GE-Portuguese Journal of Gastroenterology. 2023 Jun 6;30(3):175-91.</a:t>
            </a:r>
          </a:p>
        </p:txBody>
      </p:sp>
    </p:spTree>
    <p:extLst>
      <p:ext uri="{BB962C8B-B14F-4D97-AF65-F5344CB8AC3E}">
        <p14:creationId xmlns:p14="http://schemas.microsoft.com/office/powerpoint/2010/main" val="3193938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15719BB-48A7-4AF4-BB91-DC82E0DF7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3">
            <a:extLst>
              <a:ext uri="{FF2B5EF4-FFF2-40B4-BE49-F238E27FC236}">
                <a16:creationId xmlns:a16="http://schemas.microsoft.com/office/drawing/2014/main" id="{BC3E5CF6-DDC1-7B67-2B1A-E5E935F1F9FD}"/>
              </a:ext>
            </a:extLst>
          </p:cNvPr>
          <p:cNvPicPr>
            <a:picLocks noGrp="1" noChangeAspect="1"/>
          </p:cNvPicPr>
          <p:nvPr/>
        </p:nvPicPr>
        <p:blipFill>
          <a:blip r:embed="rId2"/>
          <a:stretch>
            <a:fillRect/>
          </a:stretch>
        </p:blipFill>
        <p:spPr>
          <a:xfrm>
            <a:off x="5842971" y="3429616"/>
            <a:ext cx="6349029" cy="2920553"/>
          </a:xfrm>
          <a:prstGeom prst="rect">
            <a:avLst/>
          </a:prstGeom>
        </p:spPr>
      </p:pic>
      <p:sp useBgFill="1">
        <p:nvSpPr>
          <p:cNvPr id="12" name="Freeform: Shape 11">
            <a:extLst>
              <a:ext uri="{FF2B5EF4-FFF2-40B4-BE49-F238E27FC236}">
                <a16:creationId xmlns:a16="http://schemas.microsoft.com/office/drawing/2014/main" id="{10973A55-5440-4A99-B526-B5812E462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6002" cy="6858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A9682493-588A-4D52-98F6-FBBD80C07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5370" cy="6858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68CF36C-3554-8E91-95B0-961A72BA6901}"/>
              </a:ext>
            </a:extLst>
          </p:cNvPr>
          <p:cNvSpPr>
            <a:spLocks noGrp="1"/>
          </p:cNvSpPr>
          <p:nvPr>
            <p:ph type="title"/>
          </p:nvPr>
        </p:nvSpPr>
        <p:spPr>
          <a:xfrm>
            <a:off x="438913" y="859536"/>
            <a:ext cx="4832802" cy="1170432"/>
          </a:xfrm>
        </p:spPr>
        <p:txBody>
          <a:bodyPr anchor="b">
            <a:normAutofit/>
          </a:bodyPr>
          <a:lstStyle/>
          <a:p>
            <a:r>
              <a:rPr lang="en-IN" sz="3400" b="1" dirty="0">
                <a:solidFill>
                  <a:srgbClr val="FFC000"/>
                </a:solidFill>
              </a:rPr>
              <a:t>Capsule Endoscopy</a:t>
            </a:r>
          </a:p>
        </p:txBody>
      </p:sp>
      <p:sp>
        <p:nvSpPr>
          <p:cNvPr id="16" name="Rectangle 15">
            <a:extLst>
              <a:ext uri="{FF2B5EF4-FFF2-40B4-BE49-F238E27FC236}">
                <a16:creationId xmlns:a16="http://schemas.microsoft.com/office/drawing/2014/main" id="{FBEC5A7A-ADE4-48D9-B89C-2BA1C9110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3236"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8" name="Rectangle 17">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92" y="2185062"/>
            <a:ext cx="49377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EDDCC1F-2C79-5EC2-B7EC-6112E6E1C191}"/>
              </a:ext>
            </a:extLst>
          </p:cNvPr>
          <p:cNvSpPr>
            <a:spLocks noGrp="1"/>
          </p:cNvSpPr>
          <p:nvPr>
            <p:ph idx="1"/>
          </p:nvPr>
        </p:nvSpPr>
        <p:spPr>
          <a:xfrm>
            <a:off x="438912" y="2512611"/>
            <a:ext cx="4832803" cy="3664351"/>
          </a:xfrm>
        </p:spPr>
        <p:txBody>
          <a:bodyPr>
            <a:normAutofit/>
          </a:bodyPr>
          <a:lstStyle/>
          <a:p>
            <a:r>
              <a:rPr lang="en-IN" sz="1800" dirty="0"/>
              <a:t>Non‑invasive diagnostic technique that uses a swallowable wireless camera to visualize the gastrointestinal tract.</a:t>
            </a:r>
          </a:p>
          <a:p>
            <a:r>
              <a:rPr lang="en-IN" sz="1800" dirty="0"/>
              <a:t>Allows complete visualization of the small intestine</a:t>
            </a:r>
          </a:p>
          <a:p>
            <a:r>
              <a:rPr lang="en-IN" sz="1800" dirty="0"/>
              <a:t>Particularly useful in the evaluation of obscure gastrointestinal bleeding, small bowel tumours, and Crohn’s disease.</a:t>
            </a:r>
          </a:p>
          <a:p>
            <a:r>
              <a:rPr lang="en-IN" sz="1800" dirty="0"/>
              <a:t>Improves patient comfort and avoids the need for sedation or hospital admission.</a:t>
            </a:r>
          </a:p>
          <a:p>
            <a:endParaRPr lang="en-IN" sz="1800" dirty="0"/>
          </a:p>
          <a:p>
            <a:endParaRPr lang="en-IN" sz="1800" dirty="0"/>
          </a:p>
        </p:txBody>
      </p:sp>
      <p:pic>
        <p:nvPicPr>
          <p:cNvPr id="4" name="Content Placeholder 3">
            <a:extLst>
              <a:ext uri="{FF2B5EF4-FFF2-40B4-BE49-F238E27FC236}">
                <a16:creationId xmlns:a16="http://schemas.microsoft.com/office/drawing/2014/main" id="{76BC1BFD-2A5F-3710-B25C-5B9732182D5A}"/>
              </a:ext>
            </a:extLst>
          </p:cNvPr>
          <p:cNvPicPr>
            <a:picLocks noGrp="1" noChangeAspect="1"/>
          </p:cNvPicPr>
          <p:nvPr/>
        </p:nvPicPr>
        <p:blipFill>
          <a:blip r:embed="rId3"/>
          <a:srcRect l="5941" r="3127"/>
          <a:stretch>
            <a:fillRect/>
          </a:stretch>
        </p:blipFill>
        <p:spPr>
          <a:xfrm>
            <a:off x="6183086" y="412516"/>
            <a:ext cx="6014229" cy="2298352"/>
          </a:xfrm>
          <a:prstGeom prst="rect">
            <a:avLst/>
          </a:prstGeom>
        </p:spPr>
      </p:pic>
      <p:sp>
        <p:nvSpPr>
          <p:cNvPr id="7" name="TextBox 6">
            <a:extLst>
              <a:ext uri="{FF2B5EF4-FFF2-40B4-BE49-F238E27FC236}">
                <a16:creationId xmlns:a16="http://schemas.microsoft.com/office/drawing/2014/main" id="{5F160206-DAF6-7CFC-4E34-C2257D66A785}"/>
              </a:ext>
            </a:extLst>
          </p:cNvPr>
          <p:cNvSpPr txBox="1"/>
          <p:nvPr/>
        </p:nvSpPr>
        <p:spPr>
          <a:xfrm>
            <a:off x="0" y="6350169"/>
            <a:ext cx="4832802" cy="507831"/>
          </a:xfrm>
          <a:prstGeom prst="rect">
            <a:avLst/>
          </a:prstGeom>
          <a:noFill/>
        </p:spPr>
        <p:txBody>
          <a:bodyPr wrap="square">
            <a:spAutoFit/>
          </a:bodyPr>
          <a:lstStyle/>
          <a:p>
            <a:r>
              <a:rPr lang="en-IN" sz="900" b="0" i="0" dirty="0">
                <a:solidFill>
                  <a:srgbClr val="222222"/>
                </a:solidFill>
                <a:effectLst/>
                <a:latin typeface="Arial" panose="020B0604020202020204" pitchFamily="34" charset="0"/>
              </a:rPr>
              <a:t>Flemming J, Cameron S. </a:t>
            </a:r>
            <a:r>
              <a:rPr lang="en-IN" sz="900" dirty="0">
                <a:solidFill>
                  <a:srgbClr val="222222"/>
                </a:solidFill>
                <a:latin typeface="Arial" panose="020B0604020202020204" pitchFamily="34" charset="0"/>
              </a:rPr>
              <a:t>Medicine. 2018 Apr 1;97(14):e0148.</a:t>
            </a:r>
          </a:p>
          <a:p>
            <a:r>
              <a:rPr lang="en-IN" sz="900" dirty="0">
                <a:solidFill>
                  <a:srgbClr val="222222"/>
                </a:solidFill>
                <a:latin typeface="Arial" panose="020B0604020202020204" pitchFamily="34" charset="0"/>
              </a:rPr>
              <a:t>Gounella R, Granado TC, Hideo Ando Junior O, Luporini DL, Gazziro M, Carmo JP. Bioengineering. 2023 Nov 23;10(12):1347.</a:t>
            </a:r>
          </a:p>
        </p:txBody>
      </p:sp>
      <p:sp>
        <p:nvSpPr>
          <p:cNvPr id="9" name="TextBox 8">
            <a:extLst>
              <a:ext uri="{FF2B5EF4-FFF2-40B4-BE49-F238E27FC236}">
                <a16:creationId xmlns:a16="http://schemas.microsoft.com/office/drawing/2014/main" id="{0C5626EF-8E66-2084-3335-10C6B1719CFC}"/>
              </a:ext>
            </a:extLst>
          </p:cNvPr>
          <p:cNvSpPr txBox="1"/>
          <p:nvPr/>
        </p:nvSpPr>
        <p:spPr>
          <a:xfrm>
            <a:off x="6183086" y="2846385"/>
            <a:ext cx="6123214" cy="276999"/>
          </a:xfrm>
          <a:prstGeom prst="rect">
            <a:avLst/>
          </a:prstGeom>
          <a:noFill/>
        </p:spPr>
        <p:txBody>
          <a:bodyPr wrap="square">
            <a:spAutoFit/>
          </a:bodyPr>
          <a:lstStyle/>
          <a:p>
            <a:pPr algn="ctr"/>
            <a:r>
              <a:rPr lang="en-US" sz="1200" dirty="0"/>
              <a:t>A) Schematic structure of the capsule  (B) capsule endoscopy in the small bowel.</a:t>
            </a:r>
            <a:endParaRPr lang="en-IN" sz="1200" dirty="0"/>
          </a:p>
        </p:txBody>
      </p:sp>
      <p:sp>
        <p:nvSpPr>
          <p:cNvPr id="13" name="TextBox 12">
            <a:extLst>
              <a:ext uri="{FF2B5EF4-FFF2-40B4-BE49-F238E27FC236}">
                <a16:creationId xmlns:a16="http://schemas.microsoft.com/office/drawing/2014/main" id="{546B39D7-0A4B-AD43-273A-A033A5498691}"/>
              </a:ext>
            </a:extLst>
          </p:cNvPr>
          <p:cNvSpPr txBox="1"/>
          <p:nvPr/>
        </p:nvSpPr>
        <p:spPr>
          <a:xfrm>
            <a:off x="5842971" y="6291390"/>
            <a:ext cx="6183086" cy="523220"/>
          </a:xfrm>
          <a:prstGeom prst="rect">
            <a:avLst/>
          </a:prstGeom>
          <a:noFill/>
        </p:spPr>
        <p:txBody>
          <a:bodyPr wrap="square">
            <a:spAutoFit/>
          </a:bodyPr>
          <a:lstStyle/>
          <a:p>
            <a:r>
              <a:rPr lang="en-IN" sz="1400" dirty="0"/>
              <a:t>( a) upper endoscopy </a:t>
            </a:r>
            <a:r>
              <a:rPr lang="en-US" sz="1400" dirty="0"/>
              <a:t>(b) lower endoscopy; (c) area that cannot be reached by conventional upper endoscopy or even by colonoscopy</a:t>
            </a:r>
            <a:endParaRPr lang="en-IN" sz="1400" dirty="0"/>
          </a:p>
        </p:txBody>
      </p:sp>
    </p:spTree>
    <p:extLst>
      <p:ext uri="{BB962C8B-B14F-4D97-AF65-F5344CB8AC3E}">
        <p14:creationId xmlns:p14="http://schemas.microsoft.com/office/powerpoint/2010/main" val="2394875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17FE6B-4B77-4D7B-648A-5F9F3A5F6FFA}"/>
              </a:ext>
            </a:extLst>
          </p:cNvPr>
          <p:cNvSpPr>
            <a:spLocks noGrp="1"/>
          </p:cNvSpPr>
          <p:nvPr>
            <p:ph type="title"/>
          </p:nvPr>
        </p:nvSpPr>
        <p:spPr>
          <a:xfrm>
            <a:off x="411480" y="991443"/>
            <a:ext cx="4443154" cy="1087819"/>
          </a:xfrm>
        </p:spPr>
        <p:txBody>
          <a:bodyPr anchor="b">
            <a:normAutofit/>
          </a:bodyPr>
          <a:lstStyle/>
          <a:p>
            <a:r>
              <a:rPr lang="en-IN" sz="3400" b="1" dirty="0">
                <a:solidFill>
                  <a:srgbClr val="FF0000"/>
                </a:solidFill>
              </a:rPr>
              <a:t>Biomarkers for Diagnosis</a:t>
            </a:r>
          </a:p>
        </p:txBody>
      </p:sp>
      <p:sp>
        <p:nvSpPr>
          <p:cNvPr id="25" name="Rectangle 24">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7" name="Rectangle 26">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2D24156-8CD2-11C0-BC57-8062FF9513AB}"/>
              </a:ext>
            </a:extLst>
          </p:cNvPr>
          <p:cNvSpPr>
            <a:spLocks noGrp="1"/>
          </p:cNvSpPr>
          <p:nvPr>
            <p:ph idx="1"/>
          </p:nvPr>
        </p:nvSpPr>
        <p:spPr>
          <a:xfrm>
            <a:off x="119744" y="2408446"/>
            <a:ext cx="3938141" cy="4314627"/>
          </a:xfrm>
        </p:spPr>
        <p:txBody>
          <a:bodyPr>
            <a:normAutofit/>
          </a:bodyPr>
          <a:lstStyle/>
          <a:p>
            <a:r>
              <a:rPr lang="en-IN" sz="1800" dirty="0"/>
              <a:t>Measurable biological indicators that help in the diagnosis, prognosis, and monitoring of gastrointestinal diseases.</a:t>
            </a:r>
          </a:p>
          <a:p>
            <a:r>
              <a:rPr lang="en-IN" sz="1800" dirty="0"/>
              <a:t>Non‑invasive or minimally invasive alternative to endoscopy</a:t>
            </a:r>
          </a:p>
          <a:p>
            <a:r>
              <a:rPr lang="en-IN" sz="1800" dirty="0"/>
              <a:t>In colorectal cancer, stool‑ and blood‑based biomarkers enable non‑invasive screening and early detection of disease.</a:t>
            </a:r>
          </a:p>
          <a:p>
            <a:r>
              <a:rPr lang="en-IN" sz="1800" dirty="0"/>
              <a:t>Future biomarker research focuses on multi‑omics and personalized diagnostics to guide targeted therapies and reduce reliance on invasive endoscopy.</a:t>
            </a:r>
          </a:p>
        </p:txBody>
      </p:sp>
      <p:sp>
        <p:nvSpPr>
          <p:cNvPr id="7" name="TextBox 6">
            <a:extLst>
              <a:ext uri="{FF2B5EF4-FFF2-40B4-BE49-F238E27FC236}">
                <a16:creationId xmlns:a16="http://schemas.microsoft.com/office/drawing/2014/main" id="{245F941C-8014-CF49-F917-C73183104983}"/>
              </a:ext>
            </a:extLst>
          </p:cNvPr>
          <p:cNvSpPr txBox="1"/>
          <p:nvPr/>
        </p:nvSpPr>
        <p:spPr>
          <a:xfrm>
            <a:off x="4177630" y="6488668"/>
            <a:ext cx="8014370" cy="369332"/>
          </a:xfrm>
          <a:prstGeom prst="rect">
            <a:avLst/>
          </a:prstGeom>
          <a:noFill/>
        </p:spPr>
        <p:txBody>
          <a:bodyPr wrap="square">
            <a:spAutoFit/>
          </a:bodyPr>
          <a:lstStyle/>
          <a:p>
            <a:r>
              <a:rPr lang="en-IN" sz="900" b="0" i="0" dirty="0">
                <a:solidFill>
                  <a:srgbClr val="222222"/>
                </a:solidFill>
                <a:effectLst/>
                <a:latin typeface="Arial" panose="020B0604020202020204" pitchFamily="34" charset="0"/>
              </a:rPr>
              <a:t>Mukherji R, Yin C, Hameed R, Alqahtani AZ, Kulasekaran M, He AR, Weinberg BA, Marshall JL, Hartley ML, Noel MS. </a:t>
            </a:r>
            <a:r>
              <a:rPr lang="en-IN" sz="900" dirty="0">
                <a:solidFill>
                  <a:srgbClr val="222222"/>
                </a:solidFill>
                <a:latin typeface="Arial" panose="020B0604020202020204" pitchFamily="34" charset="0"/>
              </a:rPr>
              <a:t>Biology Direct. 2022 Jun 6;17(1):15.</a:t>
            </a:r>
          </a:p>
          <a:p>
            <a:r>
              <a:rPr lang="en-IN" sz="900" dirty="0">
                <a:solidFill>
                  <a:srgbClr val="222222"/>
                </a:solidFill>
                <a:latin typeface="Arial" panose="020B0604020202020204" pitchFamily="34" charset="0"/>
              </a:rPr>
              <a:t>Clough J, Colwill M, Poullis A, Pollok R, Patel K, Honap S. Therapeutic advances in gastroenterology. 2024 May;17:17562848241251600.</a:t>
            </a:r>
          </a:p>
        </p:txBody>
      </p:sp>
      <p:pic>
        <p:nvPicPr>
          <p:cNvPr id="13" name="Picture 12">
            <a:extLst>
              <a:ext uri="{FF2B5EF4-FFF2-40B4-BE49-F238E27FC236}">
                <a16:creationId xmlns:a16="http://schemas.microsoft.com/office/drawing/2014/main" id="{D9377EC1-D4F9-2E80-53A6-D412345E4C23}"/>
              </a:ext>
            </a:extLst>
          </p:cNvPr>
          <p:cNvPicPr>
            <a:picLocks noChangeAspect="1"/>
          </p:cNvPicPr>
          <p:nvPr/>
        </p:nvPicPr>
        <p:blipFill>
          <a:blip r:embed="rId2"/>
          <a:srcRect l="4502" t="2062" r="1301" b="2439"/>
          <a:stretch>
            <a:fillRect/>
          </a:stretch>
        </p:blipFill>
        <p:spPr>
          <a:xfrm>
            <a:off x="4057885" y="856516"/>
            <a:ext cx="8134115" cy="5010041"/>
          </a:xfrm>
          <a:prstGeom prst="rect">
            <a:avLst/>
          </a:prstGeom>
        </p:spPr>
      </p:pic>
    </p:spTree>
    <p:extLst>
      <p:ext uri="{BB962C8B-B14F-4D97-AF65-F5344CB8AC3E}">
        <p14:creationId xmlns:p14="http://schemas.microsoft.com/office/powerpoint/2010/main" val="2002009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A2540"/>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30D464D-403F-BCAC-12D8-74120B2EE955}"/>
              </a:ext>
            </a:extLst>
          </p:cNvPr>
          <p:cNvSpPr/>
          <p:nvPr/>
        </p:nvSpPr>
        <p:spPr>
          <a:xfrm>
            <a:off x="0" y="816864"/>
            <a:ext cx="12192000" cy="6041136"/>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hape 0"/>
          <p:cNvSpPr/>
          <p:nvPr/>
        </p:nvSpPr>
        <p:spPr>
          <a:xfrm>
            <a:off x="0" y="0"/>
            <a:ext cx="12192000" cy="853440"/>
          </a:xfrm>
          <a:prstGeom prst="rect">
            <a:avLst/>
          </a:prstGeom>
          <a:solidFill>
            <a:srgbClr val="C00000"/>
          </a:solidFill>
          <a:ln w="12700">
            <a:solidFill>
              <a:srgbClr val="006D77"/>
            </a:solidFill>
            <a:prstDash val="solid"/>
          </a:ln>
        </p:spPr>
        <p:txBody>
          <a:bodyPr/>
          <a:lstStyle/>
          <a:p>
            <a:endParaRPr lang="en-IN" sz="2800" dirty="0"/>
          </a:p>
        </p:txBody>
      </p:sp>
      <p:sp>
        <p:nvSpPr>
          <p:cNvPr id="3" name="Text 1"/>
          <p:cNvSpPr/>
          <p:nvPr/>
        </p:nvSpPr>
        <p:spPr>
          <a:xfrm>
            <a:off x="531223" y="-12192"/>
            <a:ext cx="10972800" cy="829056"/>
          </a:xfrm>
          <a:prstGeom prst="rect">
            <a:avLst/>
          </a:prstGeom>
          <a:noFill/>
          <a:ln/>
        </p:spPr>
        <p:txBody>
          <a:bodyPr wrap="square" lIns="0" tIns="0" rIns="0" bIns="0" rtlCol="0" anchor="ctr"/>
          <a:lstStyle/>
          <a:p>
            <a:pPr algn="ctr" defTabSz="1219170"/>
            <a:r>
              <a:rPr lang="en-US" sz="3200" b="1" dirty="0">
                <a:solidFill>
                  <a:srgbClr val="FFFFFF"/>
                </a:solidFill>
                <a:latin typeface="Calibri" panose="020F0502020204030204"/>
              </a:rPr>
              <a:t>Liquid Biopsy in GI Oncology: ctDNA &amp; Multi-Cancer Detection</a:t>
            </a:r>
            <a:endParaRPr lang="en-US" sz="3200" dirty="0">
              <a:solidFill>
                <a:prstClr val="black"/>
              </a:solidFill>
              <a:latin typeface="Calibri" panose="020F0502020204030204"/>
            </a:endParaRPr>
          </a:p>
        </p:txBody>
      </p:sp>
      <p:grpSp>
        <p:nvGrpSpPr>
          <p:cNvPr id="22" name="Group 21">
            <a:extLst>
              <a:ext uri="{FF2B5EF4-FFF2-40B4-BE49-F238E27FC236}">
                <a16:creationId xmlns:a16="http://schemas.microsoft.com/office/drawing/2014/main" id="{CF214759-80A2-027B-83BD-EBB480172D3A}"/>
              </a:ext>
            </a:extLst>
          </p:cNvPr>
          <p:cNvGrpSpPr/>
          <p:nvPr/>
        </p:nvGrpSpPr>
        <p:grpSpPr>
          <a:xfrm>
            <a:off x="190500" y="1347216"/>
            <a:ext cx="11811000" cy="4693920"/>
            <a:chOff x="365760" y="1499616"/>
            <a:chExt cx="11582400" cy="4693920"/>
          </a:xfrm>
        </p:grpSpPr>
        <p:sp>
          <p:nvSpPr>
            <p:cNvPr id="4" name="Shape 2"/>
            <p:cNvSpPr/>
            <p:nvPr/>
          </p:nvSpPr>
          <p:spPr>
            <a:xfrm>
              <a:off x="365760" y="1499616"/>
              <a:ext cx="5608320" cy="2255520"/>
            </a:xfrm>
            <a:prstGeom prst="roundRect">
              <a:avLst>
                <a:gd name="adj" fmla="val 4324"/>
              </a:avLst>
            </a:prstGeom>
            <a:solidFill>
              <a:srgbClr val="FFC000"/>
            </a:solidFill>
            <a:ln w="25400">
              <a:solidFill>
                <a:srgbClr val="006D77"/>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5" name="Text 3"/>
            <p:cNvSpPr/>
            <p:nvPr/>
          </p:nvSpPr>
          <p:spPr>
            <a:xfrm>
              <a:off x="548640" y="1621536"/>
              <a:ext cx="5120640" cy="365760"/>
            </a:xfrm>
            <a:prstGeom prst="rect">
              <a:avLst/>
            </a:prstGeom>
            <a:noFill/>
            <a:ln/>
          </p:spPr>
          <p:txBody>
            <a:bodyPr wrap="square" lIns="0" tIns="0" rIns="0" bIns="0" rtlCol="0" anchor="ctr"/>
            <a:lstStyle/>
            <a:p>
              <a:pPr defTabSz="1219170"/>
              <a:r>
                <a:rPr lang="en-US" sz="2000" b="1" dirty="0">
                  <a:latin typeface="Calibri" panose="020F0502020204030204"/>
                </a:rPr>
                <a:t>Guardant Shield (CRC)</a:t>
              </a:r>
              <a:endParaRPr lang="en-US" sz="2000" dirty="0">
                <a:latin typeface="Calibri" panose="020F0502020204030204"/>
              </a:endParaRPr>
            </a:p>
          </p:txBody>
        </p:sp>
        <p:sp>
          <p:nvSpPr>
            <p:cNvPr id="6" name="Text 4"/>
            <p:cNvSpPr/>
            <p:nvPr/>
          </p:nvSpPr>
          <p:spPr>
            <a:xfrm>
              <a:off x="548640" y="2036064"/>
              <a:ext cx="5120640" cy="341376"/>
            </a:xfrm>
            <a:prstGeom prst="rect">
              <a:avLst/>
            </a:prstGeom>
            <a:noFill/>
            <a:ln/>
          </p:spPr>
          <p:txBody>
            <a:bodyPr wrap="square" lIns="0" tIns="0" rIns="0" bIns="0" rtlCol="0" anchor="ctr"/>
            <a:lstStyle/>
            <a:p>
              <a:pPr defTabSz="1219170"/>
              <a:r>
                <a:rPr lang="en-US" b="1" dirty="0">
                  <a:latin typeface="Calibri" panose="020F0502020204030204"/>
                </a:rPr>
                <a:t>83.1% sensitivity, 89.6% specificity</a:t>
              </a:r>
              <a:endParaRPr lang="en-US" dirty="0">
                <a:latin typeface="Calibri" panose="020F0502020204030204"/>
              </a:endParaRPr>
            </a:p>
          </p:txBody>
        </p:sp>
        <p:sp>
          <p:nvSpPr>
            <p:cNvPr id="7" name="Text 5"/>
            <p:cNvSpPr/>
            <p:nvPr/>
          </p:nvSpPr>
          <p:spPr>
            <a:xfrm>
              <a:off x="548640" y="2426208"/>
              <a:ext cx="5242560" cy="1219200"/>
            </a:xfrm>
            <a:prstGeom prst="rect">
              <a:avLst/>
            </a:prstGeom>
            <a:noFill/>
            <a:ln/>
          </p:spPr>
          <p:txBody>
            <a:bodyPr wrap="square" lIns="0" tIns="0" rIns="0" bIns="0" rtlCol="0" anchor="ctr"/>
            <a:lstStyle/>
            <a:p>
              <a:pPr defTabSz="1219170"/>
              <a:r>
                <a:rPr lang="en-US" dirty="0">
                  <a:latin typeface="Calibri" panose="020F0502020204030204"/>
                </a:rPr>
                <a:t>Methylation + somatic mutation panel from cell-free DNA; FDA-approved June 2024 as first blood-based CRC screening test (MCED-SHIELD trial, N=7861).</a:t>
              </a:r>
            </a:p>
          </p:txBody>
        </p:sp>
        <p:sp>
          <p:nvSpPr>
            <p:cNvPr id="8" name="Shape 6"/>
            <p:cNvSpPr/>
            <p:nvPr/>
          </p:nvSpPr>
          <p:spPr>
            <a:xfrm>
              <a:off x="6339840" y="1499616"/>
              <a:ext cx="5608320" cy="2255520"/>
            </a:xfrm>
            <a:prstGeom prst="roundRect">
              <a:avLst>
                <a:gd name="adj" fmla="val 4324"/>
              </a:avLst>
            </a:prstGeom>
            <a:solidFill>
              <a:srgbClr val="92D050"/>
            </a:solidFill>
            <a:ln w="25400">
              <a:solidFill>
                <a:srgbClr val="83C5BE"/>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9" name="Text 7"/>
            <p:cNvSpPr/>
            <p:nvPr/>
          </p:nvSpPr>
          <p:spPr>
            <a:xfrm>
              <a:off x="6522720" y="1621536"/>
              <a:ext cx="5120640" cy="365760"/>
            </a:xfrm>
            <a:prstGeom prst="rect">
              <a:avLst/>
            </a:prstGeom>
            <a:noFill/>
            <a:ln/>
          </p:spPr>
          <p:txBody>
            <a:bodyPr wrap="square" lIns="0" tIns="0" rIns="0" bIns="0" rtlCol="0" anchor="ctr"/>
            <a:lstStyle/>
            <a:p>
              <a:pPr defTabSz="1219170"/>
              <a:r>
                <a:rPr lang="en-US" sz="2000" b="1" dirty="0">
                  <a:latin typeface="Calibri" panose="020F0502020204030204"/>
                </a:rPr>
                <a:t>Galleri (GRAIL) Multi-Cancer</a:t>
              </a:r>
              <a:endParaRPr lang="en-US" sz="2000" dirty="0">
                <a:latin typeface="Calibri" panose="020F0502020204030204"/>
              </a:endParaRPr>
            </a:p>
          </p:txBody>
        </p:sp>
        <p:sp>
          <p:nvSpPr>
            <p:cNvPr id="10" name="Text 8"/>
            <p:cNvSpPr/>
            <p:nvPr/>
          </p:nvSpPr>
          <p:spPr>
            <a:xfrm>
              <a:off x="6522720" y="2036064"/>
              <a:ext cx="5120640" cy="341376"/>
            </a:xfrm>
            <a:prstGeom prst="rect">
              <a:avLst/>
            </a:prstGeom>
            <a:noFill/>
            <a:ln/>
          </p:spPr>
          <p:txBody>
            <a:bodyPr wrap="square" lIns="0" tIns="0" rIns="0" bIns="0" rtlCol="0" anchor="ctr"/>
            <a:lstStyle/>
            <a:p>
              <a:pPr defTabSz="1219170"/>
              <a:r>
                <a:rPr lang="en-US" b="1" dirty="0">
                  <a:latin typeface="Calibri" panose="020F0502020204030204"/>
                </a:rPr>
                <a:t>91.7% cancer signal origin accuracy</a:t>
              </a:r>
              <a:endParaRPr lang="en-US" dirty="0">
                <a:latin typeface="Calibri" panose="020F0502020204030204"/>
              </a:endParaRPr>
            </a:p>
          </p:txBody>
        </p:sp>
        <p:sp>
          <p:nvSpPr>
            <p:cNvPr id="11" name="Text 9"/>
            <p:cNvSpPr/>
            <p:nvPr/>
          </p:nvSpPr>
          <p:spPr>
            <a:xfrm>
              <a:off x="6522720" y="2426208"/>
              <a:ext cx="5242560" cy="1219200"/>
            </a:xfrm>
            <a:prstGeom prst="rect">
              <a:avLst/>
            </a:prstGeom>
            <a:noFill/>
            <a:ln/>
          </p:spPr>
          <p:txBody>
            <a:bodyPr wrap="square" lIns="0" tIns="0" rIns="0" bIns="0" rtlCol="0" anchor="ctr"/>
            <a:lstStyle/>
            <a:p>
              <a:pPr defTabSz="1219170"/>
              <a:r>
                <a:rPr lang="en-US" dirty="0">
                  <a:latin typeface="Calibri" panose="020F0502020204030204"/>
                </a:rPr>
                <a:t>Methylation-based cfDNA detects &gt;50 cancer types; sensitivity 51.5% across all stages (Stage I: 16.8%; Stage III: 67.6%). PPV 43.1% (PATHFINDER study).</a:t>
              </a:r>
            </a:p>
          </p:txBody>
        </p:sp>
        <p:sp>
          <p:nvSpPr>
            <p:cNvPr id="12" name="Shape 10"/>
            <p:cNvSpPr/>
            <p:nvPr/>
          </p:nvSpPr>
          <p:spPr>
            <a:xfrm>
              <a:off x="365760" y="3938016"/>
              <a:ext cx="5608320" cy="2255520"/>
            </a:xfrm>
            <a:prstGeom prst="roundRect">
              <a:avLst>
                <a:gd name="adj" fmla="val 4324"/>
              </a:avLst>
            </a:prstGeom>
            <a:solidFill>
              <a:srgbClr val="00B0F0"/>
            </a:solidFill>
            <a:ln w="25400">
              <a:solidFill>
                <a:srgbClr val="F4A261"/>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13" name="Text 11"/>
            <p:cNvSpPr/>
            <p:nvPr/>
          </p:nvSpPr>
          <p:spPr>
            <a:xfrm>
              <a:off x="548640" y="4059936"/>
              <a:ext cx="5120640" cy="365760"/>
            </a:xfrm>
            <a:prstGeom prst="rect">
              <a:avLst/>
            </a:prstGeom>
            <a:noFill/>
            <a:ln/>
          </p:spPr>
          <p:txBody>
            <a:bodyPr wrap="square" lIns="0" tIns="0" rIns="0" bIns="0" rtlCol="0" anchor="ctr"/>
            <a:lstStyle/>
            <a:p>
              <a:pPr defTabSz="1219170"/>
              <a:r>
                <a:rPr lang="en-US" sz="2000" b="1" dirty="0">
                  <a:latin typeface="Calibri" panose="020F0502020204030204"/>
                </a:rPr>
                <a:t>ctDNA for MRD Monitoring</a:t>
              </a:r>
              <a:endParaRPr lang="en-US" sz="2000" dirty="0">
                <a:latin typeface="Calibri" panose="020F0502020204030204"/>
              </a:endParaRPr>
            </a:p>
          </p:txBody>
        </p:sp>
        <p:sp>
          <p:nvSpPr>
            <p:cNvPr id="14" name="Text 12"/>
            <p:cNvSpPr/>
            <p:nvPr/>
          </p:nvSpPr>
          <p:spPr>
            <a:xfrm>
              <a:off x="548640" y="4474464"/>
              <a:ext cx="5120640" cy="341376"/>
            </a:xfrm>
            <a:prstGeom prst="rect">
              <a:avLst/>
            </a:prstGeom>
            <a:noFill/>
            <a:ln/>
          </p:spPr>
          <p:txBody>
            <a:bodyPr wrap="square" lIns="0" tIns="0" rIns="0" bIns="0" rtlCol="0" anchor="ctr"/>
            <a:lstStyle/>
            <a:p>
              <a:pPr defTabSz="1219170"/>
              <a:r>
                <a:rPr lang="en-US" b="1" dirty="0">
                  <a:latin typeface="Calibri" panose="020F0502020204030204"/>
                </a:rPr>
                <a:t>96% NPV for recurrence</a:t>
              </a:r>
              <a:endParaRPr lang="en-US" dirty="0">
                <a:latin typeface="Calibri" panose="020F0502020204030204"/>
              </a:endParaRPr>
            </a:p>
          </p:txBody>
        </p:sp>
        <p:sp>
          <p:nvSpPr>
            <p:cNvPr id="15" name="Text 13"/>
            <p:cNvSpPr/>
            <p:nvPr/>
          </p:nvSpPr>
          <p:spPr>
            <a:xfrm>
              <a:off x="548640" y="4864608"/>
              <a:ext cx="5242560" cy="1219200"/>
            </a:xfrm>
            <a:prstGeom prst="rect">
              <a:avLst/>
            </a:prstGeom>
            <a:noFill/>
            <a:ln/>
          </p:spPr>
          <p:txBody>
            <a:bodyPr wrap="square" lIns="0" tIns="0" rIns="0" bIns="0" rtlCol="0" anchor="ctr"/>
            <a:lstStyle/>
            <a:p>
              <a:pPr defTabSz="1219170"/>
              <a:r>
                <a:rPr lang="en-US" dirty="0">
                  <a:latin typeface="Calibri" panose="020F0502020204030204"/>
                </a:rPr>
                <a:t>Post-resection ctDNA clearance (signatera assay) predicts disease-free survival in CRC; ctDNA+ve patients had 8× higher recurrence risk (HR 8.3; 95% CI 5.2–13.2).</a:t>
              </a:r>
            </a:p>
          </p:txBody>
        </p:sp>
        <p:sp>
          <p:nvSpPr>
            <p:cNvPr id="16" name="Shape 14"/>
            <p:cNvSpPr/>
            <p:nvPr/>
          </p:nvSpPr>
          <p:spPr>
            <a:xfrm>
              <a:off x="6339840" y="3938016"/>
              <a:ext cx="5608320" cy="2255520"/>
            </a:xfrm>
            <a:prstGeom prst="roundRect">
              <a:avLst>
                <a:gd name="adj" fmla="val 4324"/>
              </a:avLst>
            </a:prstGeom>
            <a:solidFill>
              <a:schemeClr val="accent2">
                <a:lumMod val="60000"/>
                <a:lumOff val="40000"/>
              </a:schemeClr>
            </a:solidFill>
            <a:ln w="25400">
              <a:solidFill>
                <a:srgbClr val="E29578"/>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17" name="Text 15"/>
            <p:cNvSpPr/>
            <p:nvPr/>
          </p:nvSpPr>
          <p:spPr>
            <a:xfrm>
              <a:off x="6522720" y="4059936"/>
              <a:ext cx="5120640" cy="365760"/>
            </a:xfrm>
            <a:prstGeom prst="rect">
              <a:avLst/>
            </a:prstGeom>
            <a:noFill/>
            <a:ln/>
          </p:spPr>
          <p:txBody>
            <a:bodyPr wrap="square" lIns="0" tIns="0" rIns="0" bIns="0" rtlCol="0" anchor="ctr"/>
            <a:lstStyle/>
            <a:p>
              <a:pPr defTabSz="1219170"/>
              <a:r>
                <a:rPr lang="en-US" sz="2000" b="1" dirty="0">
                  <a:latin typeface="Calibri" panose="020F0502020204030204"/>
                </a:rPr>
                <a:t>cfRNA in Pancreatic Cancer</a:t>
              </a:r>
              <a:endParaRPr lang="en-US" sz="2000" dirty="0">
                <a:latin typeface="Calibri" panose="020F0502020204030204"/>
              </a:endParaRPr>
            </a:p>
          </p:txBody>
        </p:sp>
        <p:sp>
          <p:nvSpPr>
            <p:cNvPr id="18" name="Text 16"/>
            <p:cNvSpPr/>
            <p:nvPr/>
          </p:nvSpPr>
          <p:spPr>
            <a:xfrm>
              <a:off x="6522720" y="4474464"/>
              <a:ext cx="5120640" cy="341376"/>
            </a:xfrm>
            <a:prstGeom prst="rect">
              <a:avLst/>
            </a:prstGeom>
            <a:noFill/>
            <a:ln/>
          </p:spPr>
          <p:txBody>
            <a:bodyPr wrap="square" lIns="0" tIns="0" rIns="0" bIns="0" rtlCol="0" anchor="ctr"/>
            <a:lstStyle/>
            <a:p>
              <a:pPr defTabSz="1219170"/>
              <a:r>
                <a:rPr lang="en-US" b="1" dirty="0">
                  <a:latin typeface="Calibri" panose="020F0502020204030204"/>
                </a:rPr>
                <a:t>90% sensitivity (Stage I/II PDAC)</a:t>
              </a:r>
              <a:endParaRPr lang="en-US" dirty="0">
                <a:latin typeface="Calibri" panose="020F0502020204030204"/>
              </a:endParaRPr>
            </a:p>
          </p:txBody>
        </p:sp>
        <p:sp>
          <p:nvSpPr>
            <p:cNvPr id="19" name="Text 17"/>
            <p:cNvSpPr/>
            <p:nvPr/>
          </p:nvSpPr>
          <p:spPr>
            <a:xfrm>
              <a:off x="6522720" y="4864608"/>
              <a:ext cx="5242560" cy="1219200"/>
            </a:xfrm>
            <a:prstGeom prst="rect">
              <a:avLst/>
            </a:prstGeom>
            <a:noFill/>
            <a:ln/>
          </p:spPr>
          <p:txBody>
            <a:bodyPr wrap="square" lIns="0" tIns="0" rIns="0" bIns="0" rtlCol="0" anchor="ctr"/>
            <a:lstStyle/>
            <a:p>
              <a:pPr defTabSz="1219170"/>
              <a:r>
                <a:rPr lang="en-US" dirty="0">
                  <a:latin typeface="Calibri" panose="020F0502020204030204"/>
                </a:rPr>
                <a:t>Plasma cfRNA panel (5-gene) detects early PDAC with AUC 0.97; complements CA 19-9 which lacks sensitivity for early-stage disease (sensitivity 55%).</a:t>
              </a:r>
            </a:p>
          </p:txBody>
        </p:sp>
      </p:grpSp>
      <p:sp>
        <p:nvSpPr>
          <p:cNvPr id="20" name="Text 18"/>
          <p:cNvSpPr/>
          <p:nvPr/>
        </p:nvSpPr>
        <p:spPr>
          <a:xfrm>
            <a:off x="365760" y="6522720"/>
            <a:ext cx="11460480" cy="268224"/>
          </a:xfrm>
          <a:prstGeom prst="rect">
            <a:avLst/>
          </a:prstGeom>
          <a:noFill/>
          <a:ln/>
        </p:spPr>
        <p:txBody>
          <a:bodyPr wrap="square" lIns="0" tIns="0" rIns="0" bIns="0" rtlCol="0" anchor="ctr"/>
          <a:lstStyle/>
          <a:p>
            <a:pPr defTabSz="1219170"/>
            <a:r>
              <a:rPr lang="en-US" sz="1100" dirty="0">
                <a:latin typeface="Calibri" panose="020F0502020204030204"/>
              </a:rPr>
              <a:t>Chung DC. NEJM 2024; Schrag D. NEJM 2023; Tie J. NEJM Evid 2022; Cohen JD. Science 2023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C51121-F23A-711B-EAFF-D2F3B5EAB15F}"/>
              </a:ext>
            </a:extLst>
          </p:cNvPr>
          <p:cNvSpPr>
            <a:spLocks noGrp="1"/>
          </p:cNvSpPr>
          <p:nvPr>
            <p:ph type="title"/>
          </p:nvPr>
        </p:nvSpPr>
        <p:spPr>
          <a:xfrm>
            <a:off x="1046746" y="586822"/>
            <a:ext cx="3560252" cy="1645920"/>
          </a:xfrm>
        </p:spPr>
        <p:txBody>
          <a:bodyPr>
            <a:normAutofit/>
          </a:bodyPr>
          <a:lstStyle/>
          <a:p>
            <a:r>
              <a:rPr lang="en-IN" sz="4800" b="1" dirty="0">
                <a:solidFill>
                  <a:srgbClr val="FFC000"/>
                </a:solidFill>
              </a:rPr>
              <a:t>Role of AI</a:t>
            </a:r>
          </a:p>
        </p:txBody>
      </p:sp>
      <p:sp>
        <p:nvSpPr>
          <p:cNvPr id="14" name="Rectangle 13">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6" name="Rectangle 15">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313C42E-7309-AD31-AF21-E6DC52C77D9D}"/>
              </a:ext>
            </a:extLst>
          </p:cNvPr>
          <p:cNvSpPr>
            <a:spLocks noGrp="1"/>
          </p:cNvSpPr>
          <p:nvPr>
            <p:ph idx="1"/>
          </p:nvPr>
        </p:nvSpPr>
        <p:spPr>
          <a:xfrm>
            <a:off x="5099328" y="365125"/>
            <a:ext cx="6538256" cy="2089317"/>
          </a:xfrm>
        </p:spPr>
        <p:txBody>
          <a:bodyPr anchor="ctr">
            <a:normAutofit/>
          </a:bodyPr>
          <a:lstStyle/>
          <a:p>
            <a:r>
              <a:rPr lang="en-IN" sz="1400" dirty="0"/>
              <a:t>Transforming gastrointestinal diagnosis by improving the detection, characterization, and classification of lesions.</a:t>
            </a:r>
          </a:p>
          <a:p>
            <a:r>
              <a:rPr lang="en-IN" sz="1400" dirty="0"/>
              <a:t>Machine learning and deep learning algorithms can analyse endoscopic images with high accuracy</a:t>
            </a:r>
          </a:p>
          <a:p>
            <a:r>
              <a:rPr lang="en-IN" sz="1400" dirty="0"/>
              <a:t>AI‑assisted colonoscopy has been shown to improve adenoma detection rates</a:t>
            </a:r>
          </a:p>
          <a:p>
            <a:r>
              <a:rPr lang="en-IN" sz="1400" dirty="0"/>
              <a:t>Enables real‑time decision support during endoscopy, improving diagnostic efficiency and reducing operator dependency.</a:t>
            </a:r>
          </a:p>
        </p:txBody>
      </p:sp>
      <p:pic>
        <p:nvPicPr>
          <p:cNvPr id="5" name="Picture 4">
            <a:extLst>
              <a:ext uri="{FF2B5EF4-FFF2-40B4-BE49-F238E27FC236}">
                <a16:creationId xmlns:a16="http://schemas.microsoft.com/office/drawing/2014/main" id="{E6BD582D-2F9D-8171-AF99-AF37C852EC66}"/>
              </a:ext>
            </a:extLst>
          </p:cNvPr>
          <p:cNvPicPr>
            <a:picLocks noChangeAspect="1"/>
          </p:cNvPicPr>
          <p:nvPr/>
        </p:nvPicPr>
        <p:blipFill>
          <a:blip r:embed="rId2"/>
          <a:stretch>
            <a:fillRect/>
          </a:stretch>
        </p:blipFill>
        <p:spPr>
          <a:xfrm>
            <a:off x="554416" y="2521818"/>
            <a:ext cx="11167446" cy="3763481"/>
          </a:xfrm>
          <a:prstGeom prst="rect">
            <a:avLst/>
          </a:prstGeom>
        </p:spPr>
      </p:pic>
      <p:sp>
        <p:nvSpPr>
          <p:cNvPr id="7" name="TextBox 6">
            <a:extLst>
              <a:ext uri="{FF2B5EF4-FFF2-40B4-BE49-F238E27FC236}">
                <a16:creationId xmlns:a16="http://schemas.microsoft.com/office/drawing/2014/main" id="{EC6D02D9-82FC-EE51-52C8-5CB0AE74214F}"/>
              </a:ext>
            </a:extLst>
          </p:cNvPr>
          <p:cNvSpPr txBox="1"/>
          <p:nvPr/>
        </p:nvSpPr>
        <p:spPr>
          <a:xfrm>
            <a:off x="0" y="6457890"/>
            <a:ext cx="10864045" cy="400110"/>
          </a:xfrm>
          <a:prstGeom prst="rect">
            <a:avLst/>
          </a:prstGeom>
          <a:noFill/>
        </p:spPr>
        <p:txBody>
          <a:bodyPr wrap="square">
            <a:spAutoFit/>
          </a:bodyPr>
          <a:lstStyle/>
          <a:p>
            <a:r>
              <a:rPr lang="en-IN" sz="1000" b="0" i="0" dirty="0">
                <a:solidFill>
                  <a:srgbClr val="222222"/>
                </a:solidFill>
                <a:effectLst/>
                <a:latin typeface="Arial" panose="020B0604020202020204" pitchFamily="34" charset="0"/>
              </a:rPr>
              <a:t>Gangwani MK, Priyanka F, Irfan O, Hasan F, Gilani J, Sadiq MW, Pinnam BS, Ali H, Dahiya DS, Hayat U, Kamal F. </a:t>
            </a:r>
            <a:r>
              <a:rPr lang="en-IN" sz="1000" dirty="0">
                <a:solidFill>
                  <a:srgbClr val="222222"/>
                </a:solidFill>
                <a:latin typeface="Arial" panose="020B0604020202020204" pitchFamily="34" charset="0"/>
              </a:rPr>
              <a:t>Translational Gastroenterology and Hepatology. 2026 Jan 30;11.</a:t>
            </a:r>
          </a:p>
          <a:p>
            <a:r>
              <a:rPr lang="en-IN" sz="1000" dirty="0">
                <a:solidFill>
                  <a:srgbClr val="222222"/>
                </a:solidFill>
                <a:latin typeface="Arial" panose="020B0604020202020204" pitchFamily="34" charset="0"/>
              </a:rPr>
              <a:t>Bencardino S, Lodola I, Centanni L, Mandarino FV, Fanizza J, Furfaro F, D’Amico F, Fuccio L, Bruni A, Facciorusso A, Massironi S. Frontiers in Medicine. 2025;12:1719145.</a:t>
            </a:r>
          </a:p>
        </p:txBody>
      </p:sp>
    </p:spTree>
    <p:extLst>
      <p:ext uri="{BB962C8B-B14F-4D97-AF65-F5344CB8AC3E}">
        <p14:creationId xmlns:p14="http://schemas.microsoft.com/office/powerpoint/2010/main" val="2425481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7226" y="222415"/>
            <a:ext cx="6968445" cy="821078"/>
          </a:xfrm>
        </p:spPr>
        <p:txBody>
          <a:bodyPr/>
          <a:lstStyle/>
          <a:p>
            <a:r>
              <a:rPr lang="en-US" b="1" dirty="0"/>
              <a:t>AI-Assisted Endoscopy :</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9404546"/>
              </p:ext>
            </p:extLst>
          </p:nvPr>
        </p:nvGraphicFramePr>
        <p:xfrm>
          <a:off x="172122" y="1443408"/>
          <a:ext cx="11413864" cy="5226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6550223"/>
            <a:ext cx="4869628"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Ref: Jiang K, Frontiers in Medicine. 2021 Mar 15;8:629080.</a:t>
            </a:r>
            <a:endParaRPr kumimoji="0" lang="en-IN" sz="14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834642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1A4588A-55D5-49B8-BE41-54ACDCFF2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University Hospitals Now Offering Ultra-Minimally Invasive Endoscopic ...">
            <a:extLst>
              <a:ext uri="{FF2B5EF4-FFF2-40B4-BE49-F238E27FC236}">
                <a16:creationId xmlns:a16="http://schemas.microsoft.com/office/drawing/2014/main" id="{3FA683E6-13C9-F626-CEEE-AC565747AB03}"/>
              </a:ext>
            </a:extLst>
          </p:cNvPr>
          <p:cNvPicPr>
            <a:picLocks noChangeAspect="1"/>
          </p:cNvPicPr>
          <p:nvPr/>
        </p:nvPicPr>
        <p:blipFill>
          <a:blip r:embed="rId2"/>
          <a:srcRect t="1004" b="12778"/>
          <a:stretch>
            <a:fillRect/>
          </a:stretch>
        </p:blipFill>
        <p:spPr>
          <a:xfrm>
            <a:off x="0" y="297640"/>
            <a:ext cx="12191980" cy="3524273"/>
          </a:xfrm>
          <a:prstGeom prst="rect">
            <a:avLst/>
          </a:prstGeom>
        </p:spPr>
      </p:pic>
      <p:sp>
        <p:nvSpPr>
          <p:cNvPr id="18" name="Rectangle: Rounded Corners 17">
            <a:extLst>
              <a:ext uri="{FF2B5EF4-FFF2-40B4-BE49-F238E27FC236}">
                <a16:creationId xmlns:a16="http://schemas.microsoft.com/office/drawing/2014/main" id="{F97E7EA2-EDCD-47E9-81BC-415C606D1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19552"/>
            <a:ext cx="9382538"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0FC4BC00-B001-65A5-66ED-7C74373CA645}"/>
              </a:ext>
            </a:extLst>
          </p:cNvPr>
          <p:cNvSpPr>
            <a:spLocks noGrp="1"/>
          </p:cNvSpPr>
          <p:nvPr>
            <p:ph type="title"/>
          </p:nvPr>
        </p:nvSpPr>
        <p:spPr>
          <a:xfrm>
            <a:off x="566928" y="4203278"/>
            <a:ext cx="8557193" cy="536063"/>
          </a:xfrm>
        </p:spPr>
        <p:txBody>
          <a:bodyPr>
            <a:normAutofit fontScale="90000"/>
          </a:bodyPr>
          <a:lstStyle/>
          <a:p>
            <a:r>
              <a:rPr lang="en-IN" sz="3600" b="1" dirty="0">
                <a:solidFill>
                  <a:schemeClr val="bg1"/>
                </a:solidFill>
              </a:rPr>
              <a:t>Advances in Therapeutic Endoscopy</a:t>
            </a:r>
          </a:p>
        </p:txBody>
      </p:sp>
      <p:sp>
        <p:nvSpPr>
          <p:cNvPr id="3" name="Content Placeholder 2">
            <a:extLst>
              <a:ext uri="{FF2B5EF4-FFF2-40B4-BE49-F238E27FC236}">
                <a16:creationId xmlns:a16="http://schemas.microsoft.com/office/drawing/2014/main" id="{A3C23536-BD52-185F-8BE5-11041D21CF82}"/>
              </a:ext>
            </a:extLst>
          </p:cNvPr>
          <p:cNvSpPr>
            <a:spLocks noGrp="1"/>
          </p:cNvSpPr>
          <p:nvPr>
            <p:ph idx="1"/>
          </p:nvPr>
        </p:nvSpPr>
        <p:spPr>
          <a:xfrm>
            <a:off x="97972" y="4889078"/>
            <a:ext cx="11537986" cy="1737293"/>
          </a:xfrm>
        </p:spPr>
        <p:txBody>
          <a:bodyPr>
            <a:normAutofit/>
          </a:bodyPr>
          <a:lstStyle/>
          <a:p>
            <a:r>
              <a:rPr lang="en-IN" sz="1800" dirty="0"/>
              <a:t>Endoscopy has evolved from a primarily diagnostic tool to a major minimally invasive treatment modality in gastroenterology.</a:t>
            </a:r>
          </a:p>
          <a:p>
            <a:r>
              <a:rPr lang="en-IN" sz="1800" dirty="0"/>
              <a:t>Allows effective management of various gastrointestinal conditions without the need for open surgery.</a:t>
            </a:r>
          </a:p>
          <a:p>
            <a:r>
              <a:rPr lang="en-IN" sz="1800" dirty="0"/>
              <a:t>Modern therapeutic endoscopy includes techniques such as resection, suturing, stenting, and minimally invasive interventions for a wide range of gastrointestinal diseases.</a:t>
            </a:r>
          </a:p>
        </p:txBody>
      </p:sp>
      <p:sp>
        <p:nvSpPr>
          <p:cNvPr id="6" name="TextBox 5">
            <a:extLst>
              <a:ext uri="{FF2B5EF4-FFF2-40B4-BE49-F238E27FC236}">
                <a16:creationId xmlns:a16="http://schemas.microsoft.com/office/drawing/2014/main" id="{81E14008-59D1-2EDE-3B4A-23D53FFE5363}"/>
              </a:ext>
            </a:extLst>
          </p:cNvPr>
          <p:cNvSpPr txBox="1"/>
          <p:nvPr/>
        </p:nvSpPr>
        <p:spPr>
          <a:xfrm>
            <a:off x="8316686" y="6350169"/>
            <a:ext cx="3875314" cy="507831"/>
          </a:xfrm>
          <a:prstGeom prst="rect">
            <a:avLst/>
          </a:prstGeom>
          <a:noFill/>
        </p:spPr>
        <p:txBody>
          <a:bodyPr wrap="square">
            <a:spAutoFit/>
          </a:bodyPr>
          <a:lstStyle/>
          <a:p>
            <a:r>
              <a:rPr lang="en-IN" sz="900" b="0" i="0" dirty="0">
                <a:solidFill>
                  <a:srgbClr val="222222"/>
                </a:solidFill>
                <a:effectLst/>
                <a:latin typeface="Arial" panose="020B0604020202020204" pitchFamily="34" charset="0"/>
              </a:rPr>
              <a:t>Xu J, Tang X. Frontiers in Medicine. 2025 Jul 4;12:1647463.</a:t>
            </a:r>
          </a:p>
          <a:p>
            <a:r>
              <a:rPr lang="en-IN" sz="900" dirty="0"/>
              <a:t>Nabi Z, Reddy DN. Digestive and Liver Disease. 2024 Nov 1;56(11):1810-8.</a:t>
            </a:r>
          </a:p>
          <a:p>
            <a:r>
              <a:rPr lang="en-IN" sz="900" dirty="0"/>
              <a:t>Rudiman R. Annals of Medicine and Surgery. 2021 Nov 1;71:102922.</a:t>
            </a:r>
          </a:p>
        </p:txBody>
      </p:sp>
    </p:spTree>
    <p:extLst>
      <p:ext uri="{BB962C8B-B14F-4D97-AF65-F5344CB8AC3E}">
        <p14:creationId xmlns:p14="http://schemas.microsoft.com/office/powerpoint/2010/main" val="46244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F3B56-9047-1281-083C-0D2A26EB6C08}"/>
              </a:ext>
            </a:extLst>
          </p:cNvPr>
          <p:cNvSpPr>
            <a:spLocks noGrp="1"/>
          </p:cNvSpPr>
          <p:nvPr>
            <p:ph type="title"/>
          </p:nvPr>
        </p:nvSpPr>
        <p:spPr>
          <a:xfrm>
            <a:off x="0" y="0"/>
            <a:ext cx="12192000" cy="805544"/>
          </a:xfrm>
        </p:spPr>
        <p:txBody>
          <a:bodyPr>
            <a:normAutofit/>
          </a:bodyPr>
          <a:lstStyle/>
          <a:p>
            <a:pPr algn="ctr"/>
            <a:r>
              <a:rPr lang="en-IN" b="1" dirty="0">
                <a:solidFill>
                  <a:srgbClr val="002060"/>
                </a:solidFill>
              </a:rPr>
              <a:t>Endoscopic Resection Techniques: EMR &amp; ESD</a:t>
            </a:r>
          </a:p>
        </p:txBody>
      </p:sp>
      <p:graphicFrame>
        <p:nvGraphicFramePr>
          <p:cNvPr id="6" name="Content Placeholder 5">
            <a:extLst>
              <a:ext uri="{FF2B5EF4-FFF2-40B4-BE49-F238E27FC236}">
                <a16:creationId xmlns:a16="http://schemas.microsoft.com/office/drawing/2014/main" id="{359EF30D-A275-33C9-DB91-312666EB8C38}"/>
              </a:ext>
            </a:extLst>
          </p:cNvPr>
          <p:cNvGraphicFramePr>
            <a:graphicFrameLocks noGrp="1"/>
          </p:cNvGraphicFramePr>
          <p:nvPr>
            <p:ph idx="1"/>
            <p:extLst>
              <p:ext uri="{D42A27DB-BD31-4B8C-83A1-F6EECF244321}">
                <p14:modId xmlns:p14="http://schemas.microsoft.com/office/powerpoint/2010/main" val="3158174213"/>
              </p:ext>
            </p:extLst>
          </p:nvPr>
        </p:nvGraphicFramePr>
        <p:xfrm>
          <a:off x="217713" y="868841"/>
          <a:ext cx="5617029" cy="266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457D9AB1-0F8D-B0F4-4CC2-B6359384E471}"/>
              </a:ext>
            </a:extLst>
          </p:cNvPr>
          <p:cNvGraphicFramePr/>
          <p:nvPr>
            <p:extLst>
              <p:ext uri="{D42A27DB-BD31-4B8C-83A1-F6EECF244321}">
                <p14:modId xmlns:p14="http://schemas.microsoft.com/office/powerpoint/2010/main" val="372945979"/>
              </p:ext>
            </p:extLst>
          </p:nvPr>
        </p:nvGraphicFramePr>
        <p:xfrm>
          <a:off x="6357259" y="868841"/>
          <a:ext cx="5475512" cy="2667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Picture 4" descr="Comparison of EMR versus endoscopic submucosal dissection for Barrett’s ...">
            <a:extLst>
              <a:ext uri="{FF2B5EF4-FFF2-40B4-BE49-F238E27FC236}">
                <a16:creationId xmlns:a16="http://schemas.microsoft.com/office/drawing/2014/main" id="{432F837A-D01B-0EC7-87D5-FC5DA076E4F3}"/>
              </a:ext>
            </a:extLst>
          </p:cNvPr>
          <p:cNvPicPr>
            <a:picLocks noChangeAspect="1"/>
          </p:cNvPicPr>
          <p:nvPr/>
        </p:nvPicPr>
        <p:blipFill>
          <a:blip r:embed="rId12"/>
          <a:stretch>
            <a:fillRect/>
          </a:stretch>
        </p:blipFill>
        <p:spPr>
          <a:xfrm>
            <a:off x="0" y="3599138"/>
            <a:ext cx="12192000" cy="2968982"/>
          </a:xfrm>
          <a:prstGeom prst="rect">
            <a:avLst/>
          </a:prstGeom>
        </p:spPr>
      </p:pic>
      <p:sp>
        <p:nvSpPr>
          <p:cNvPr id="9" name="TextBox 8">
            <a:extLst>
              <a:ext uri="{FF2B5EF4-FFF2-40B4-BE49-F238E27FC236}">
                <a16:creationId xmlns:a16="http://schemas.microsoft.com/office/drawing/2014/main" id="{DD63F066-ED10-DE2D-3D03-41FA1F854DFD}"/>
              </a:ext>
            </a:extLst>
          </p:cNvPr>
          <p:cNvSpPr txBox="1"/>
          <p:nvPr/>
        </p:nvSpPr>
        <p:spPr>
          <a:xfrm>
            <a:off x="0" y="6550383"/>
            <a:ext cx="9720942" cy="338554"/>
          </a:xfrm>
          <a:prstGeom prst="rect">
            <a:avLst/>
          </a:prstGeom>
          <a:noFill/>
        </p:spPr>
        <p:txBody>
          <a:bodyPr wrap="square">
            <a:spAutoFit/>
          </a:bodyPr>
          <a:lstStyle/>
          <a:p>
            <a:r>
              <a:rPr lang="en-IN" sz="800" b="0" i="0" dirty="0">
                <a:solidFill>
                  <a:srgbClr val="222222"/>
                </a:solidFill>
                <a:effectLst/>
                <a:latin typeface="Arial" panose="020B0604020202020204" pitchFamily="34" charset="0"/>
              </a:rPr>
              <a:t>Fujiyoshi Y, Khalaf K, He T, Tham D, Yuan Y, Calo NC, Grover SC, Teshima CW. Gastrointestinal Endoscopy. 2024 </a:t>
            </a:r>
            <a:r>
              <a:rPr lang="en-IN" sz="800" dirty="0">
                <a:solidFill>
                  <a:srgbClr val="222222"/>
                </a:solidFill>
                <a:latin typeface="Arial" panose="020B0604020202020204" pitchFamily="34" charset="0"/>
              </a:rPr>
              <a:t>Nov 1;100(5):817-28.</a:t>
            </a:r>
          </a:p>
          <a:p>
            <a:r>
              <a:rPr lang="en-IN" sz="800" dirty="0">
                <a:solidFill>
                  <a:srgbClr val="222222"/>
                </a:solidFill>
                <a:latin typeface="Arial" panose="020B0604020202020204" pitchFamily="34" charset="0"/>
              </a:rPr>
              <a:t>Nabi Z, Reddy DN. Digestive and Liver Disease. 2024 Nov 1;56(11):1810-8.</a:t>
            </a:r>
          </a:p>
        </p:txBody>
      </p:sp>
    </p:spTree>
    <p:extLst>
      <p:ext uri="{BB962C8B-B14F-4D97-AF65-F5344CB8AC3E}">
        <p14:creationId xmlns:p14="http://schemas.microsoft.com/office/powerpoint/2010/main" val="2274600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1" name="Rectangle 20">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E15F1A-7621-6CFC-5997-E04B74EFD583}"/>
              </a:ext>
            </a:extLst>
          </p:cNvPr>
          <p:cNvSpPr>
            <a:spLocks noGrp="1"/>
          </p:cNvSpPr>
          <p:nvPr>
            <p:ph type="title"/>
          </p:nvPr>
        </p:nvSpPr>
        <p:spPr>
          <a:xfrm>
            <a:off x="1115568" y="548640"/>
            <a:ext cx="10168128" cy="1179576"/>
          </a:xfrm>
        </p:spPr>
        <p:txBody>
          <a:bodyPr>
            <a:normAutofit/>
          </a:bodyPr>
          <a:lstStyle/>
          <a:p>
            <a:r>
              <a:rPr lang="en-IN" sz="4000" b="1" dirty="0">
                <a:solidFill>
                  <a:srgbClr val="7030A0"/>
                </a:solidFill>
              </a:rPr>
              <a:t>Peroral Endoscopic Myotomy (POEM)</a:t>
            </a:r>
          </a:p>
        </p:txBody>
      </p:sp>
      <p:sp>
        <p:nvSpPr>
          <p:cNvPr id="23" name="Rectangle 22">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E142AB3-6EE9-4D54-ABA7-C55B88A5F545}"/>
              </a:ext>
            </a:extLst>
          </p:cNvPr>
          <p:cNvPicPr>
            <a:picLocks noChangeAspect="1"/>
          </p:cNvPicPr>
          <p:nvPr/>
        </p:nvPicPr>
        <p:blipFill>
          <a:blip r:embed="rId2"/>
          <a:srcRect t="3935" r="2" b="396"/>
          <a:stretch>
            <a:fillRect/>
          </a:stretch>
        </p:blipFill>
        <p:spPr>
          <a:xfrm>
            <a:off x="86145" y="2122714"/>
            <a:ext cx="7424223" cy="4563569"/>
          </a:xfrm>
          <a:prstGeom prst="rect">
            <a:avLst/>
          </a:prstGeom>
        </p:spPr>
      </p:pic>
      <p:graphicFrame>
        <p:nvGraphicFramePr>
          <p:cNvPr id="8" name="Content Placeholder 7">
            <a:extLst>
              <a:ext uri="{FF2B5EF4-FFF2-40B4-BE49-F238E27FC236}">
                <a16:creationId xmlns:a16="http://schemas.microsoft.com/office/drawing/2014/main" id="{B4F9FC7F-5E9B-D927-DC9B-EBAAF3602BD9}"/>
              </a:ext>
            </a:extLst>
          </p:cNvPr>
          <p:cNvGraphicFramePr>
            <a:graphicFrameLocks noGrp="1"/>
          </p:cNvGraphicFramePr>
          <p:nvPr>
            <p:ph idx="1"/>
            <p:extLst>
              <p:ext uri="{D42A27DB-BD31-4B8C-83A1-F6EECF244321}">
                <p14:modId xmlns:p14="http://schemas.microsoft.com/office/powerpoint/2010/main" val="3912750446"/>
              </p:ext>
            </p:extLst>
          </p:nvPr>
        </p:nvGraphicFramePr>
        <p:xfrm>
          <a:off x="7596514" y="2122714"/>
          <a:ext cx="4509342"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27B3B037-FE50-F9AE-D213-FCA286694DCB}"/>
              </a:ext>
            </a:extLst>
          </p:cNvPr>
          <p:cNvSpPr txBox="1"/>
          <p:nvPr/>
        </p:nvSpPr>
        <p:spPr>
          <a:xfrm>
            <a:off x="8490857" y="6599197"/>
            <a:ext cx="3701143" cy="246221"/>
          </a:xfrm>
          <a:prstGeom prst="rect">
            <a:avLst/>
          </a:prstGeom>
          <a:noFill/>
        </p:spPr>
        <p:txBody>
          <a:bodyPr wrap="square">
            <a:spAutoFit/>
          </a:bodyPr>
          <a:lstStyle/>
          <a:p>
            <a:r>
              <a:rPr lang="en-IN" sz="1000" b="0" i="0" dirty="0">
                <a:solidFill>
                  <a:srgbClr val="222222"/>
                </a:solidFill>
                <a:effectLst/>
                <a:latin typeface="Arial" panose="020B0604020202020204" pitchFamily="34" charset="0"/>
              </a:rPr>
              <a:t>Xu J, Tang X. Frontiers in Medicine. 2025 Jul 4;12:1647463.</a:t>
            </a:r>
            <a:endParaRPr lang="en-IN" sz="1000" dirty="0"/>
          </a:p>
        </p:txBody>
      </p:sp>
    </p:spTree>
    <p:extLst>
      <p:ext uri="{BB962C8B-B14F-4D97-AF65-F5344CB8AC3E}">
        <p14:creationId xmlns:p14="http://schemas.microsoft.com/office/powerpoint/2010/main" val="3018807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0209AE4-AC63-5583-6749-0DAB88FD4F28}"/>
              </a:ext>
            </a:extLst>
          </p:cNvPr>
          <p:cNvSpPr>
            <a:spLocks noGrp="1"/>
          </p:cNvSpPr>
          <p:nvPr>
            <p:ph type="title"/>
          </p:nvPr>
        </p:nvSpPr>
        <p:spPr>
          <a:xfrm>
            <a:off x="841248" y="256032"/>
            <a:ext cx="10506456" cy="1014984"/>
          </a:xfrm>
        </p:spPr>
        <p:txBody>
          <a:bodyPr anchor="b">
            <a:normAutofit/>
          </a:bodyPr>
          <a:lstStyle/>
          <a:p>
            <a:r>
              <a:rPr lang="en-IN" b="1" dirty="0">
                <a:solidFill>
                  <a:srgbClr val="FF0000"/>
                </a:solidFill>
              </a:rPr>
              <a:t>Introduction</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BC1139B-3DA2-7889-3FDE-ADCA4A4FFD42}"/>
              </a:ext>
            </a:extLst>
          </p:cNvPr>
          <p:cNvGraphicFramePr>
            <a:graphicFrameLocks noGrp="1"/>
          </p:cNvGraphicFramePr>
          <p:nvPr>
            <p:ph idx="1"/>
            <p:extLst>
              <p:ext uri="{D42A27DB-BD31-4B8C-83A1-F6EECF244321}">
                <p14:modId xmlns:p14="http://schemas.microsoft.com/office/powerpoint/2010/main" val="2753517117"/>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5CC2886-DBD5-27E9-737F-18A88890A013}"/>
              </a:ext>
            </a:extLst>
          </p:cNvPr>
          <p:cNvSpPr txBox="1"/>
          <p:nvPr/>
        </p:nvSpPr>
        <p:spPr>
          <a:xfrm>
            <a:off x="0" y="6460290"/>
            <a:ext cx="11234057" cy="400110"/>
          </a:xfrm>
          <a:prstGeom prst="rect">
            <a:avLst/>
          </a:prstGeom>
          <a:noFill/>
        </p:spPr>
        <p:txBody>
          <a:bodyPr wrap="square">
            <a:spAutoFit/>
          </a:bodyPr>
          <a:lstStyle/>
          <a:p>
            <a:r>
              <a:rPr lang="en-IN" sz="1000" b="0" i="0" dirty="0">
                <a:solidFill>
                  <a:srgbClr val="222222"/>
                </a:solidFill>
                <a:effectLst/>
                <a:latin typeface="Arial" panose="020B0604020202020204" pitchFamily="34" charset="0"/>
              </a:rPr>
              <a:t>Gangwani MK, Priyanka F, Irfan O, Hasan F, Gilani J, Sadiq MW, Pinnam BS, Ali H, Dahiya DS, Hayat U, Kamal F. Translational </a:t>
            </a:r>
            <a:r>
              <a:rPr lang="en-IN" sz="1000" dirty="0">
                <a:solidFill>
                  <a:srgbClr val="222222"/>
                </a:solidFill>
                <a:latin typeface="Arial" panose="020B0604020202020204" pitchFamily="34" charset="0"/>
              </a:rPr>
              <a:t>Gastroenterology and Hepatology. 2026 Jan 30;11.</a:t>
            </a:r>
          </a:p>
          <a:p>
            <a:r>
              <a:rPr lang="en-IN" sz="1000" dirty="0">
                <a:solidFill>
                  <a:srgbClr val="222222"/>
                </a:solidFill>
                <a:latin typeface="Arial" panose="020B0604020202020204" pitchFamily="34" charset="0"/>
              </a:rPr>
              <a:t>Xu J, Tang X. Frontiers in Medicine. 2025 Jul 4;12:1647463.</a:t>
            </a:r>
          </a:p>
        </p:txBody>
      </p:sp>
    </p:spTree>
    <p:extLst>
      <p:ext uri="{BB962C8B-B14F-4D97-AF65-F5344CB8AC3E}">
        <p14:creationId xmlns:p14="http://schemas.microsoft.com/office/powerpoint/2010/main" val="3380515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chemeClr val="accent4">
              <a:lumMod val="60000"/>
              <a:lumOff val="40000"/>
            </a:schemeClr>
          </a:solidFill>
          <a:ln w="12700">
            <a:solidFill>
              <a:srgbClr val="006D77"/>
            </a:solidFill>
            <a:prstDash val="solid"/>
          </a:ln>
        </p:spPr>
        <p:txBody>
          <a:bodyPr/>
          <a:lstStyle/>
          <a:p>
            <a:endParaRPr lang="en-IN" sz="2400" dirty="0"/>
          </a:p>
        </p:txBody>
      </p:sp>
      <p:sp>
        <p:nvSpPr>
          <p:cNvPr id="3" name="Text 1"/>
          <p:cNvSpPr/>
          <p:nvPr/>
        </p:nvSpPr>
        <p:spPr>
          <a:xfrm>
            <a:off x="487680" y="219456"/>
            <a:ext cx="10972800" cy="829056"/>
          </a:xfrm>
          <a:prstGeom prst="rect">
            <a:avLst/>
          </a:prstGeom>
          <a:noFill/>
          <a:ln/>
        </p:spPr>
        <p:txBody>
          <a:bodyPr wrap="square" lIns="0" tIns="0" rIns="0" bIns="0" rtlCol="0" anchor="ctr"/>
          <a:lstStyle/>
          <a:p>
            <a:pPr algn="ctr" defTabSz="1219170"/>
            <a:r>
              <a:rPr lang="en-US" sz="3600" b="1" dirty="0">
                <a:latin typeface="Calibri" panose="020F0502020204030204"/>
              </a:rPr>
              <a:t>ERCP Innovations: Digital Cholangioscopy &amp; Lithotripsy</a:t>
            </a:r>
            <a:endParaRPr lang="en-US" sz="3600" dirty="0">
              <a:latin typeface="Calibri" panose="020F0502020204030204"/>
            </a:endParaRPr>
          </a:p>
        </p:txBody>
      </p:sp>
      <p:sp>
        <p:nvSpPr>
          <p:cNvPr id="4" name="Shape 2"/>
          <p:cNvSpPr/>
          <p:nvPr/>
        </p:nvSpPr>
        <p:spPr>
          <a:xfrm>
            <a:off x="365760" y="1463040"/>
            <a:ext cx="11460480" cy="1524000"/>
          </a:xfrm>
          <a:prstGeom prst="roundRect">
            <a:avLst>
              <a:gd name="adj" fmla="val 6400"/>
            </a:avLst>
          </a:prstGeom>
          <a:solidFill>
            <a:schemeClr val="accent4">
              <a:lumMod val="20000"/>
              <a:lumOff val="80000"/>
            </a:schemeClr>
          </a:solidFill>
          <a:ln w="25400">
            <a:solidFill>
              <a:srgbClr val="006D77"/>
            </a:solidFill>
            <a:prstDash val="solid"/>
          </a:ln>
          <a:effectLst>
            <a:outerShdw blurRad="101600" dist="38100" dir="2700000" algn="bl" rotWithShape="0">
              <a:srgbClr val="000000">
                <a:alpha val="12000"/>
              </a:srgbClr>
            </a:outerShdw>
          </a:effectLst>
        </p:spPr>
        <p:txBody>
          <a:bodyPr/>
          <a:lstStyle/>
          <a:p>
            <a:endParaRPr lang="en-IN" sz="2400" dirty="0"/>
          </a:p>
        </p:txBody>
      </p:sp>
      <p:sp>
        <p:nvSpPr>
          <p:cNvPr id="6" name="Text 4"/>
          <p:cNvSpPr/>
          <p:nvPr/>
        </p:nvSpPr>
        <p:spPr>
          <a:xfrm>
            <a:off x="1219200" y="1584960"/>
            <a:ext cx="10363200" cy="426720"/>
          </a:xfrm>
          <a:prstGeom prst="rect">
            <a:avLst/>
          </a:prstGeom>
          <a:noFill/>
          <a:ln/>
        </p:spPr>
        <p:txBody>
          <a:bodyPr wrap="square" lIns="0" tIns="0" rIns="0" bIns="0" rtlCol="0" anchor="ctr"/>
          <a:lstStyle/>
          <a:p>
            <a:pPr defTabSz="1219170"/>
            <a:r>
              <a:rPr lang="en-US" sz="2000" b="1" dirty="0">
                <a:latin typeface="Calibri" panose="020F0502020204030204"/>
              </a:rPr>
              <a:t>Digital Single-Operator Cholangioscopy (SOC)</a:t>
            </a:r>
            <a:endParaRPr lang="en-US" sz="2000" dirty="0">
              <a:latin typeface="Calibri" panose="020F0502020204030204"/>
            </a:endParaRPr>
          </a:p>
        </p:txBody>
      </p:sp>
      <p:sp>
        <p:nvSpPr>
          <p:cNvPr id="7" name="Text 5"/>
          <p:cNvSpPr/>
          <p:nvPr/>
        </p:nvSpPr>
        <p:spPr>
          <a:xfrm>
            <a:off x="1219200" y="2048256"/>
            <a:ext cx="10363200" cy="877824"/>
          </a:xfrm>
          <a:prstGeom prst="rect">
            <a:avLst/>
          </a:prstGeom>
          <a:noFill/>
          <a:ln/>
        </p:spPr>
        <p:txBody>
          <a:bodyPr wrap="square" lIns="0" tIns="0" rIns="0" bIns="0" rtlCol="0" anchor="ctr"/>
          <a:lstStyle/>
          <a:p>
            <a:pPr defTabSz="1219170"/>
            <a:r>
              <a:rPr lang="en-US" sz="1600" dirty="0">
                <a:latin typeface="Calibri" panose="020F0502020204030204"/>
              </a:rPr>
              <a:t>SpyGlass DS II (Boston Scientific): 4-way tip deflection (270°), HD imaging 3× better resolution than prior generation. Diagnostic accuracy for indeterminate biliary stricture: sensitivity 95%, specificity 82% (DISCOVER study, N=481). AI-assisted SpyBite biopsy targeting improves tissue adequacy to 93.7%.</a:t>
            </a:r>
          </a:p>
        </p:txBody>
      </p:sp>
      <p:sp>
        <p:nvSpPr>
          <p:cNvPr id="8" name="Shape 6"/>
          <p:cNvSpPr/>
          <p:nvPr/>
        </p:nvSpPr>
        <p:spPr>
          <a:xfrm>
            <a:off x="365760" y="3145536"/>
            <a:ext cx="11460480" cy="1524000"/>
          </a:xfrm>
          <a:prstGeom prst="roundRect">
            <a:avLst>
              <a:gd name="adj" fmla="val 6400"/>
            </a:avLst>
          </a:prstGeom>
          <a:solidFill>
            <a:schemeClr val="accent5">
              <a:lumMod val="20000"/>
              <a:lumOff val="80000"/>
            </a:schemeClr>
          </a:solidFill>
          <a:ln w="25400">
            <a:solidFill>
              <a:srgbClr val="028090"/>
            </a:solidFill>
            <a:prstDash val="solid"/>
          </a:ln>
          <a:effectLst>
            <a:outerShdw blurRad="101600" dist="38100" dir="2700000" algn="bl" rotWithShape="0">
              <a:srgbClr val="000000">
                <a:alpha val="12000"/>
              </a:srgbClr>
            </a:outerShdw>
          </a:effectLst>
        </p:spPr>
        <p:txBody>
          <a:bodyPr/>
          <a:lstStyle/>
          <a:p>
            <a:endParaRPr lang="en-IN" sz="2400" dirty="0"/>
          </a:p>
        </p:txBody>
      </p:sp>
      <p:sp>
        <p:nvSpPr>
          <p:cNvPr id="10" name="Text 8"/>
          <p:cNvSpPr/>
          <p:nvPr/>
        </p:nvSpPr>
        <p:spPr>
          <a:xfrm>
            <a:off x="1219200" y="3267456"/>
            <a:ext cx="10363200" cy="426720"/>
          </a:xfrm>
          <a:prstGeom prst="rect">
            <a:avLst/>
          </a:prstGeom>
          <a:noFill/>
          <a:ln/>
        </p:spPr>
        <p:txBody>
          <a:bodyPr wrap="square" lIns="0" tIns="0" rIns="0" bIns="0" rtlCol="0" anchor="ctr"/>
          <a:lstStyle/>
          <a:p>
            <a:pPr defTabSz="1219170"/>
            <a:r>
              <a:rPr lang="en-US" sz="2000" b="1" dirty="0">
                <a:latin typeface="Calibri" panose="020F0502020204030204"/>
              </a:rPr>
              <a:t>EHL &amp; LL (Electrohydraulic/Laser Lithotripsy)</a:t>
            </a:r>
            <a:endParaRPr lang="en-US" sz="2000" dirty="0">
              <a:latin typeface="Calibri" panose="020F0502020204030204"/>
            </a:endParaRPr>
          </a:p>
        </p:txBody>
      </p:sp>
      <p:sp>
        <p:nvSpPr>
          <p:cNvPr id="11" name="Text 9"/>
          <p:cNvSpPr/>
          <p:nvPr/>
        </p:nvSpPr>
        <p:spPr>
          <a:xfrm>
            <a:off x="1219200" y="3730752"/>
            <a:ext cx="10363200" cy="877824"/>
          </a:xfrm>
          <a:prstGeom prst="rect">
            <a:avLst/>
          </a:prstGeom>
          <a:noFill/>
          <a:ln/>
        </p:spPr>
        <p:txBody>
          <a:bodyPr wrap="square" lIns="0" tIns="0" rIns="0" bIns="0" rtlCol="0" anchor="ctr"/>
          <a:lstStyle/>
          <a:p>
            <a:pPr defTabSz="1219170"/>
            <a:r>
              <a:rPr lang="en-US" sz="1600" dirty="0">
                <a:latin typeface="Calibri" panose="020F0502020204030204"/>
              </a:rPr>
              <a:t>Holmium:YAG laser via cholangioscopy achieves single-session clearance of difficult bile duct stones in 89% of cases (vs 55% for ESWL). Pulsed-dye laser Vortex system reduces procedure time 45 → 28 min; complete clearance 92.4% in prospective multicenter series.</a:t>
            </a:r>
          </a:p>
        </p:txBody>
      </p:sp>
      <p:sp>
        <p:nvSpPr>
          <p:cNvPr id="12" name="Shape 10"/>
          <p:cNvSpPr/>
          <p:nvPr/>
        </p:nvSpPr>
        <p:spPr>
          <a:xfrm>
            <a:off x="365760" y="4828032"/>
            <a:ext cx="11460480" cy="1524000"/>
          </a:xfrm>
          <a:prstGeom prst="roundRect">
            <a:avLst>
              <a:gd name="adj" fmla="val 6400"/>
            </a:avLst>
          </a:prstGeom>
          <a:solidFill>
            <a:schemeClr val="accent6">
              <a:lumMod val="20000"/>
              <a:lumOff val="80000"/>
            </a:schemeClr>
          </a:solidFill>
          <a:ln w="25400">
            <a:solidFill>
              <a:srgbClr val="006D77"/>
            </a:solidFill>
            <a:prstDash val="solid"/>
          </a:ln>
          <a:effectLst>
            <a:outerShdw blurRad="101600" dist="38100" dir="2700000" algn="bl" rotWithShape="0">
              <a:srgbClr val="000000">
                <a:alpha val="12000"/>
              </a:srgbClr>
            </a:outerShdw>
          </a:effectLst>
        </p:spPr>
        <p:txBody>
          <a:bodyPr/>
          <a:lstStyle/>
          <a:p>
            <a:endParaRPr lang="en-IN" sz="2400" dirty="0"/>
          </a:p>
        </p:txBody>
      </p:sp>
      <p:sp>
        <p:nvSpPr>
          <p:cNvPr id="14" name="Text 12"/>
          <p:cNvSpPr/>
          <p:nvPr/>
        </p:nvSpPr>
        <p:spPr>
          <a:xfrm>
            <a:off x="1219200" y="4949952"/>
            <a:ext cx="10363200" cy="426720"/>
          </a:xfrm>
          <a:prstGeom prst="rect">
            <a:avLst/>
          </a:prstGeom>
          <a:noFill/>
          <a:ln/>
        </p:spPr>
        <p:txBody>
          <a:bodyPr wrap="square" lIns="0" tIns="0" rIns="0" bIns="0" rtlCol="0" anchor="ctr"/>
          <a:lstStyle/>
          <a:p>
            <a:pPr defTabSz="1219170"/>
            <a:r>
              <a:rPr lang="en-US" sz="2000" b="1" dirty="0">
                <a:latin typeface="Calibri" panose="020F0502020204030204"/>
              </a:rPr>
              <a:t>Confocal Laser Endomicroscopy (CLE) of Bile Duct</a:t>
            </a:r>
            <a:endParaRPr lang="en-US" sz="2000" dirty="0">
              <a:latin typeface="Calibri" panose="020F0502020204030204"/>
            </a:endParaRPr>
          </a:p>
        </p:txBody>
      </p:sp>
      <p:sp>
        <p:nvSpPr>
          <p:cNvPr id="15" name="Text 13"/>
          <p:cNvSpPr/>
          <p:nvPr/>
        </p:nvSpPr>
        <p:spPr>
          <a:xfrm>
            <a:off x="1219200" y="5413248"/>
            <a:ext cx="10363200" cy="877824"/>
          </a:xfrm>
          <a:prstGeom prst="rect">
            <a:avLst/>
          </a:prstGeom>
          <a:noFill/>
          <a:ln/>
        </p:spPr>
        <p:txBody>
          <a:bodyPr wrap="square" lIns="0" tIns="0" rIns="0" bIns="0" rtlCol="0" anchor="ctr"/>
          <a:lstStyle/>
          <a:p>
            <a:pPr defTabSz="1219170"/>
            <a:r>
              <a:rPr lang="en-US" sz="1600" dirty="0">
                <a:latin typeface="Calibri" panose="020F0502020204030204"/>
              </a:rPr>
              <a:t>pCLE with nCLE criteria for cholangiocarcinoma: sensitivity 98%, specificity 67%, AUC 0.91 in meta-analysis (N=1,237). Real-time optical histology reduces need for repeat ERCP for tissue acquisition.</a:t>
            </a:r>
          </a:p>
        </p:txBody>
      </p:sp>
      <p:sp>
        <p:nvSpPr>
          <p:cNvPr id="16" name="Text 14"/>
          <p:cNvSpPr/>
          <p:nvPr/>
        </p:nvSpPr>
        <p:spPr>
          <a:xfrm>
            <a:off x="0" y="6638544"/>
            <a:ext cx="11460480" cy="268224"/>
          </a:xfrm>
          <a:prstGeom prst="rect">
            <a:avLst/>
          </a:prstGeom>
          <a:noFill/>
          <a:ln/>
        </p:spPr>
        <p:txBody>
          <a:bodyPr wrap="square" lIns="0" tIns="0" rIns="0" bIns="0" rtlCol="0" anchor="ctr"/>
          <a:lstStyle/>
          <a:p>
            <a:pPr defTabSz="1219170"/>
            <a:r>
              <a:rPr lang="en-US" sz="1050" dirty="0">
                <a:solidFill>
                  <a:srgbClr val="5E7A8A"/>
                </a:solidFill>
                <a:latin typeface="Calibri" panose="020F0502020204030204"/>
              </a:rPr>
              <a:t>Navaneethan U. Am J Gastroenterol 2023; Buxbaum JL. Gastrointest Endosc 2024; Slivka A. Clin Gastroenterol Hepatol 2023</a:t>
            </a:r>
            <a:endParaRPr lang="en-US" sz="1050" dirty="0">
              <a:solidFill>
                <a:prstClr val="black"/>
              </a:solidFill>
              <a:latin typeface="Calibri" panose="020F0502020204030204"/>
            </a:endParaRPr>
          </a:p>
        </p:txBody>
      </p:sp>
      <p:pic>
        <p:nvPicPr>
          <p:cNvPr id="18" name="Graphic 17" descr="Badge 1 with solid fill">
            <a:extLst>
              <a:ext uri="{FF2B5EF4-FFF2-40B4-BE49-F238E27FC236}">
                <a16:creationId xmlns:a16="http://schemas.microsoft.com/office/drawing/2014/main" id="{E9CCE6FC-8C7C-0EA8-5023-766CCAC865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0144" y="1822704"/>
            <a:ext cx="804672" cy="804672"/>
          </a:xfrm>
          <a:prstGeom prst="rect">
            <a:avLst/>
          </a:prstGeom>
        </p:spPr>
      </p:pic>
      <p:pic>
        <p:nvPicPr>
          <p:cNvPr id="20" name="Graphic 19" descr="Badge with solid fill">
            <a:extLst>
              <a:ext uri="{FF2B5EF4-FFF2-40B4-BE49-F238E27FC236}">
                <a16:creationId xmlns:a16="http://schemas.microsoft.com/office/drawing/2014/main" id="{AF5491B4-9FD0-6DC4-8921-9275158193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9664" y="3418332"/>
            <a:ext cx="859536" cy="813816"/>
          </a:xfrm>
          <a:prstGeom prst="rect">
            <a:avLst/>
          </a:prstGeom>
        </p:spPr>
      </p:pic>
      <p:pic>
        <p:nvPicPr>
          <p:cNvPr id="22" name="Graphic 21" descr="Badge 3 with solid fill">
            <a:extLst>
              <a:ext uri="{FF2B5EF4-FFF2-40B4-BE49-F238E27FC236}">
                <a16:creationId xmlns:a16="http://schemas.microsoft.com/office/drawing/2014/main" id="{58CCD043-8542-A756-147E-C6BB01F2A19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9664" y="5183124"/>
            <a:ext cx="813816" cy="81381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7F3B53E-E8BB-7789-72FB-36043D0585C9}"/>
              </a:ext>
            </a:extLst>
          </p:cNvPr>
          <p:cNvSpPr>
            <a:spLocks noGrp="1"/>
          </p:cNvSpPr>
          <p:nvPr>
            <p:ph type="title"/>
          </p:nvPr>
        </p:nvSpPr>
        <p:spPr>
          <a:xfrm>
            <a:off x="589560" y="856180"/>
            <a:ext cx="4297680" cy="1128068"/>
          </a:xfrm>
        </p:spPr>
        <p:txBody>
          <a:bodyPr anchor="ctr">
            <a:normAutofit/>
          </a:bodyPr>
          <a:lstStyle/>
          <a:p>
            <a:r>
              <a:rPr lang="en-IN" sz="3700" b="1" dirty="0">
                <a:solidFill>
                  <a:srgbClr val="00B0F0"/>
                </a:solidFill>
              </a:rPr>
              <a:t>Endoscopic Ultrasound (EUS)</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Content Placeholder 5">
            <a:extLst>
              <a:ext uri="{FF2B5EF4-FFF2-40B4-BE49-F238E27FC236}">
                <a16:creationId xmlns:a16="http://schemas.microsoft.com/office/drawing/2014/main" id="{9F1DD5D7-F3E0-B02B-1704-DB3601D1DFEA}"/>
              </a:ext>
            </a:extLst>
          </p:cNvPr>
          <p:cNvGraphicFramePr>
            <a:graphicFrameLocks noGrp="1"/>
          </p:cNvGraphicFramePr>
          <p:nvPr>
            <p:ph idx="1"/>
            <p:extLst>
              <p:ext uri="{D42A27DB-BD31-4B8C-83A1-F6EECF244321}">
                <p14:modId xmlns:p14="http://schemas.microsoft.com/office/powerpoint/2010/main" val="4044989999"/>
              </p:ext>
            </p:extLst>
          </p:nvPr>
        </p:nvGraphicFramePr>
        <p:xfrm>
          <a:off x="159341" y="2118001"/>
          <a:ext cx="5218202" cy="4369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E54285E3-7CD1-998F-3AAC-FC6E7519C42C}"/>
              </a:ext>
            </a:extLst>
          </p:cNvPr>
          <p:cNvPicPr>
            <a:picLocks noChangeAspect="1"/>
          </p:cNvPicPr>
          <p:nvPr/>
        </p:nvPicPr>
        <p:blipFill>
          <a:blip r:embed="rId7"/>
          <a:srcRect l="2" t="580" r="-5" b="370"/>
          <a:stretch>
            <a:fillRect/>
          </a:stretch>
        </p:blipFill>
        <p:spPr>
          <a:xfrm>
            <a:off x="5718403" y="509569"/>
            <a:ext cx="5983729" cy="5834577"/>
          </a:xfrm>
          <a:prstGeom prst="rect">
            <a:avLst/>
          </a:prstGeom>
        </p:spPr>
      </p:pic>
      <p:sp>
        <p:nvSpPr>
          <p:cNvPr id="15" name="TextBox 14">
            <a:extLst>
              <a:ext uri="{FF2B5EF4-FFF2-40B4-BE49-F238E27FC236}">
                <a16:creationId xmlns:a16="http://schemas.microsoft.com/office/drawing/2014/main" id="{4B35DC96-14ED-FDA6-B0C0-260B583F269E}"/>
              </a:ext>
            </a:extLst>
          </p:cNvPr>
          <p:cNvSpPr txBox="1"/>
          <p:nvPr/>
        </p:nvSpPr>
        <p:spPr>
          <a:xfrm>
            <a:off x="0" y="6370244"/>
            <a:ext cx="6096000" cy="553998"/>
          </a:xfrm>
          <a:prstGeom prst="rect">
            <a:avLst/>
          </a:prstGeom>
          <a:noFill/>
        </p:spPr>
        <p:txBody>
          <a:bodyPr wrap="square">
            <a:spAutoFit/>
          </a:bodyPr>
          <a:lstStyle/>
          <a:p>
            <a:r>
              <a:rPr lang="en-IN" sz="1000" b="0" i="0" dirty="0">
                <a:solidFill>
                  <a:srgbClr val="222222"/>
                </a:solidFill>
                <a:effectLst/>
                <a:latin typeface="Arial" panose="020B0604020202020204" pitchFamily="34" charset="0"/>
              </a:rPr>
              <a:t>Nabi Z, Reddy DN. Digestive and Liver Disease. 2024 Nov </a:t>
            </a:r>
            <a:r>
              <a:rPr lang="en-IN" sz="1000" dirty="0">
                <a:solidFill>
                  <a:srgbClr val="222222"/>
                </a:solidFill>
                <a:latin typeface="Arial" panose="020B0604020202020204" pitchFamily="34" charset="0"/>
              </a:rPr>
              <a:t>1;56(11):1810-8.</a:t>
            </a:r>
          </a:p>
          <a:p>
            <a:r>
              <a:rPr lang="en-IN" sz="1000" dirty="0">
                <a:solidFill>
                  <a:srgbClr val="222222"/>
                </a:solidFill>
                <a:latin typeface="Arial" panose="020B0604020202020204" pitchFamily="34" charset="0"/>
              </a:rPr>
              <a:t>Xu J, Tang X. Frontiers in Medicine. 2025 Jul 4;12:1647463.</a:t>
            </a:r>
          </a:p>
          <a:p>
            <a:r>
              <a:rPr lang="en-IN" sz="1000" dirty="0">
                <a:solidFill>
                  <a:srgbClr val="222222"/>
                </a:solidFill>
                <a:latin typeface="Arial" panose="020B0604020202020204" pitchFamily="34" charset="0"/>
                <a:hlinkClick r:id="rId8"/>
              </a:rPr>
              <a:t>https://www.cghjournal.org/article/S1542-3565(19)30411-2/fulltext</a:t>
            </a:r>
            <a:r>
              <a:rPr lang="en-IN" sz="1000" dirty="0">
                <a:solidFill>
                  <a:srgbClr val="222222"/>
                </a:solidFill>
                <a:latin typeface="Arial" panose="020B0604020202020204" pitchFamily="34" charset="0"/>
              </a:rPr>
              <a:t> </a:t>
            </a:r>
          </a:p>
        </p:txBody>
      </p:sp>
    </p:spTree>
    <p:extLst>
      <p:ext uri="{BB962C8B-B14F-4D97-AF65-F5344CB8AC3E}">
        <p14:creationId xmlns:p14="http://schemas.microsoft.com/office/powerpoint/2010/main" val="3798376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A2540"/>
        </a:solidFill>
        <a:effectLst/>
      </p:bgPr>
    </p:bg>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rgbClr val="0070C0"/>
          </a:solidFill>
          <a:ln w="12700">
            <a:solidFill>
              <a:srgbClr val="006D77"/>
            </a:solidFill>
            <a:prstDash val="solid"/>
          </a:ln>
        </p:spPr>
        <p:txBody>
          <a:bodyPr/>
          <a:lstStyle/>
          <a:p>
            <a:endParaRPr lang="en-IN" sz="2800" dirty="0"/>
          </a:p>
        </p:txBody>
      </p:sp>
      <p:sp>
        <p:nvSpPr>
          <p:cNvPr id="3" name="Text 1"/>
          <p:cNvSpPr/>
          <p:nvPr/>
        </p:nvSpPr>
        <p:spPr>
          <a:xfrm>
            <a:off x="487680" y="219456"/>
            <a:ext cx="10972800" cy="829056"/>
          </a:xfrm>
          <a:prstGeom prst="rect">
            <a:avLst/>
          </a:prstGeom>
          <a:noFill/>
          <a:ln/>
        </p:spPr>
        <p:txBody>
          <a:bodyPr wrap="square" lIns="0" tIns="0" rIns="0" bIns="0" rtlCol="0" anchor="ctr"/>
          <a:lstStyle/>
          <a:p>
            <a:pPr algn="ctr" defTabSz="1219170"/>
            <a:r>
              <a:rPr lang="en-US" sz="4000" b="1" dirty="0">
                <a:solidFill>
                  <a:schemeClr val="bg1"/>
                </a:solidFill>
                <a:latin typeface="Calibri" panose="020F0502020204030204"/>
              </a:rPr>
              <a:t>Future Directions &amp; Emerging Technologies</a:t>
            </a:r>
            <a:endParaRPr lang="en-US" sz="4000" dirty="0">
              <a:solidFill>
                <a:schemeClr val="bg1"/>
              </a:solidFill>
              <a:latin typeface="Calibri" panose="020F0502020204030204"/>
            </a:endParaRPr>
          </a:p>
        </p:txBody>
      </p:sp>
      <p:sp>
        <p:nvSpPr>
          <p:cNvPr id="4" name="Shape 2"/>
          <p:cNvSpPr/>
          <p:nvPr/>
        </p:nvSpPr>
        <p:spPr>
          <a:xfrm>
            <a:off x="365760" y="1438656"/>
            <a:ext cx="3657600" cy="2316480"/>
          </a:xfrm>
          <a:prstGeom prst="roundRect">
            <a:avLst>
              <a:gd name="adj" fmla="val 4211"/>
            </a:avLst>
          </a:prstGeom>
          <a:solidFill>
            <a:schemeClr val="tx2">
              <a:lumMod val="20000"/>
              <a:lumOff val="80000"/>
            </a:schemeClr>
          </a:solidFill>
          <a:ln w="12700">
            <a:solidFill>
              <a:srgbClr val="83C5BE"/>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5" name="Text 3"/>
          <p:cNvSpPr/>
          <p:nvPr/>
        </p:nvSpPr>
        <p:spPr>
          <a:xfrm>
            <a:off x="365760" y="1560576"/>
            <a:ext cx="3657600" cy="487680"/>
          </a:xfrm>
          <a:prstGeom prst="rect">
            <a:avLst/>
          </a:prstGeom>
          <a:noFill/>
          <a:ln/>
        </p:spPr>
        <p:txBody>
          <a:bodyPr wrap="square" lIns="0" tIns="0" rIns="0" bIns="0" rtlCol="0" anchor="ctr"/>
          <a:lstStyle/>
          <a:p>
            <a:pPr algn="ctr" defTabSz="1219170"/>
            <a:r>
              <a:rPr lang="en-US" sz="3600" dirty="0">
                <a:latin typeface="Calibri" panose="020F0502020204030204"/>
              </a:rPr>
              <a:t>🤖</a:t>
            </a:r>
          </a:p>
        </p:txBody>
      </p:sp>
      <p:sp>
        <p:nvSpPr>
          <p:cNvPr id="6" name="Text 4"/>
          <p:cNvSpPr/>
          <p:nvPr/>
        </p:nvSpPr>
        <p:spPr>
          <a:xfrm>
            <a:off x="487680" y="2048256"/>
            <a:ext cx="3413760" cy="365760"/>
          </a:xfrm>
          <a:prstGeom prst="rect">
            <a:avLst/>
          </a:prstGeom>
          <a:noFill/>
          <a:ln/>
        </p:spPr>
        <p:txBody>
          <a:bodyPr wrap="square" lIns="0" tIns="0" rIns="0" bIns="0" rtlCol="0" anchor="ctr"/>
          <a:lstStyle/>
          <a:p>
            <a:pPr algn="ctr" defTabSz="1219170"/>
            <a:r>
              <a:rPr lang="en-US" sz="2000" b="1" dirty="0">
                <a:latin typeface="Calibri" panose="020F0502020204030204"/>
              </a:rPr>
              <a:t>Robotic Endoscopy</a:t>
            </a:r>
            <a:endParaRPr lang="en-US" sz="2000" dirty="0">
              <a:latin typeface="Calibri" panose="020F0502020204030204"/>
            </a:endParaRPr>
          </a:p>
        </p:txBody>
      </p:sp>
      <p:sp>
        <p:nvSpPr>
          <p:cNvPr id="7" name="Text 5"/>
          <p:cNvSpPr/>
          <p:nvPr/>
        </p:nvSpPr>
        <p:spPr>
          <a:xfrm>
            <a:off x="487680" y="2474976"/>
            <a:ext cx="3413760" cy="1219200"/>
          </a:xfrm>
          <a:prstGeom prst="rect">
            <a:avLst/>
          </a:prstGeom>
          <a:noFill/>
          <a:ln/>
        </p:spPr>
        <p:txBody>
          <a:bodyPr wrap="square" lIns="0" tIns="0" rIns="0" bIns="0" rtlCol="0" anchor="ctr"/>
          <a:lstStyle/>
          <a:p>
            <a:pPr defTabSz="1219170"/>
            <a:r>
              <a:rPr lang="en-US" sz="1600" dirty="0">
                <a:latin typeface="Calibri" panose="020F0502020204030204"/>
              </a:rPr>
              <a:t>Self-propelled colonoscopy robots (Endorobotic, Capso) eliminate patient discomfort; 100% cecal intubation, 0% perforation in 312-patient pilot.</a:t>
            </a:r>
          </a:p>
        </p:txBody>
      </p:sp>
      <p:sp>
        <p:nvSpPr>
          <p:cNvPr id="8" name="Shape 6"/>
          <p:cNvSpPr/>
          <p:nvPr/>
        </p:nvSpPr>
        <p:spPr>
          <a:xfrm>
            <a:off x="4267200" y="1438656"/>
            <a:ext cx="3657600" cy="2316480"/>
          </a:xfrm>
          <a:prstGeom prst="roundRect">
            <a:avLst>
              <a:gd name="adj" fmla="val 4211"/>
            </a:avLst>
          </a:prstGeom>
          <a:solidFill>
            <a:schemeClr val="accent1">
              <a:lumMod val="20000"/>
              <a:lumOff val="80000"/>
            </a:schemeClr>
          </a:solidFill>
          <a:ln w="12700">
            <a:solidFill>
              <a:srgbClr val="83C5BE"/>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9" name="Text 7"/>
          <p:cNvSpPr/>
          <p:nvPr/>
        </p:nvSpPr>
        <p:spPr>
          <a:xfrm>
            <a:off x="4267200" y="1560576"/>
            <a:ext cx="3657600" cy="487680"/>
          </a:xfrm>
          <a:prstGeom prst="rect">
            <a:avLst/>
          </a:prstGeom>
          <a:noFill/>
          <a:ln/>
        </p:spPr>
        <p:txBody>
          <a:bodyPr wrap="square" lIns="0" tIns="0" rIns="0" bIns="0" rtlCol="0" anchor="ctr"/>
          <a:lstStyle/>
          <a:p>
            <a:pPr algn="ctr" defTabSz="1219170"/>
            <a:r>
              <a:rPr lang="en-US" sz="3600" dirty="0">
                <a:latin typeface="Calibri" panose="020F0502020204030204"/>
              </a:rPr>
              <a:t>🧬</a:t>
            </a:r>
          </a:p>
        </p:txBody>
      </p:sp>
      <p:sp>
        <p:nvSpPr>
          <p:cNvPr id="10" name="Text 8"/>
          <p:cNvSpPr/>
          <p:nvPr/>
        </p:nvSpPr>
        <p:spPr>
          <a:xfrm>
            <a:off x="4389120" y="2048256"/>
            <a:ext cx="3413760" cy="365760"/>
          </a:xfrm>
          <a:prstGeom prst="rect">
            <a:avLst/>
          </a:prstGeom>
          <a:noFill/>
          <a:ln/>
        </p:spPr>
        <p:txBody>
          <a:bodyPr wrap="square" lIns="0" tIns="0" rIns="0" bIns="0" rtlCol="0" anchor="ctr"/>
          <a:lstStyle/>
          <a:p>
            <a:pPr algn="ctr" defTabSz="1219170"/>
            <a:r>
              <a:rPr lang="en-US" sz="2000" b="1" dirty="0">
                <a:latin typeface="Calibri" panose="020F0502020204030204"/>
              </a:rPr>
              <a:t>Spatial Transcriptomics</a:t>
            </a:r>
            <a:endParaRPr lang="en-US" sz="2000" dirty="0">
              <a:latin typeface="Calibri" panose="020F0502020204030204"/>
            </a:endParaRPr>
          </a:p>
        </p:txBody>
      </p:sp>
      <p:sp>
        <p:nvSpPr>
          <p:cNvPr id="11" name="Text 9"/>
          <p:cNvSpPr/>
          <p:nvPr/>
        </p:nvSpPr>
        <p:spPr>
          <a:xfrm>
            <a:off x="4389120" y="2474976"/>
            <a:ext cx="3413760" cy="1219200"/>
          </a:xfrm>
          <a:prstGeom prst="rect">
            <a:avLst/>
          </a:prstGeom>
          <a:noFill/>
          <a:ln/>
        </p:spPr>
        <p:txBody>
          <a:bodyPr wrap="square" lIns="0" tIns="0" rIns="0" bIns="0" rtlCol="0" anchor="ctr"/>
          <a:lstStyle/>
          <a:p>
            <a:pPr defTabSz="1219170"/>
            <a:r>
              <a:rPr lang="en-US" sz="1600" dirty="0">
                <a:latin typeface="Calibri" panose="020F0502020204030204"/>
              </a:rPr>
              <a:t>10x Visium mapping of IBD mucosa reveals 47 cell clusters; identifies fibroblast subsets driving stricturing disease — novel therapeutic targets.</a:t>
            </a:r>
          </a:p>
        </p:txBody>
      </p:sp>
      <p:sp>
        <p:nvSpPr>
          <p:cNvPr id="12" name="Shape 10"/>
          <p:cNvSpPr/>
          <p:nvPr/>
        </p:nvSpPr>
        <p:spPr>
          <a:xfrm>
            <a:off x="8168640" y="1438656"/>
            <a:ext cx="3657600" cy="2316480"/>
          </a:xfrm>
          <a:prstGeom prst="roundRect">
            <a:avLst>
              <a:gd name="adj" fmla="val 4211"/>
            </a:avLst>
          </a:prstGeom>
          <a:solidFill>
            <a:schemeClr val="accent2">
              <a:lumMod val="20000"/>
              <a:lumOff val="80000"/>
            </a:schemeClr>
          </a:solidFill>
          <a:ln w="12700">
            <a:solidFill>
              <a:srgbClr val="83C5BE"/>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13" name="Text 11"/>
          <p:cNvSpPr/>
          <p:nvPr/>
        </p:nvSpPr>
        <p:spPr>
          <a:xfrm>
            <a:off x="8168640" y="1560576"/>
            <a:ext cx="3657600" cy="487680"/>
          </a:xfrm>
          <a:prstGeom prst="rect">
            <a:avLst/>
          </a:prstGeom>
          <a:noFill/>
          <a:ln/>
        </p:spPr>
        <p:txBody>
          <a:bodyPr wrap="square" lIns="0" tIns="0" rIns="0" bIns="0" rtlCol="0" anchor="ctr"/>
          <a:lstStyle/>
          <a:p>
            <a:pPr algn="ctr" defTabSz="1219170"/>
            <a:r>
              <a:rPr lang="en-US" sz="3600" dirty="0">
                <a:latin typeface="Calibri" panose="020F0502020204030204"/>
              </a:rPr>
              <a:t>💊</a:t>
            </a:r>
          </a:p>
        </p:txBody>
      </p:sp>
      <p:sp>
        <p:nvSpPr>
          <p:cNvPr id="14" name="Text 12"/>
          <p:cNvSpPr/>
          <p:nvPr/>
        </p:nvSpPr>
        <p:spPr>
          <a:xfrm>
            <a:off x="8290560" y="2048256"/>
            <a:ext cx="3413760" cy="365760"/>
          </a:xfrm>
          <a:prstGeom prst="rect">
            <a:avLst/>
          </a:prstGeom>
          <a:noFill/>
          <a:ln/>
        </p:spPr>
        <p:txBody>
          <a:bodyPr wrap="square" lIns="0" tIns="0" rIns="0" bIns="0" rtlCol="0" anchor="ctr"/>
          <a:lstStyle/>
          <a:p>
            <a:pPr algn="ctr" defTabSz="1219170"/>
            <a:r>
              <a:rPr lang="en-US" sz="2000" b="1" dirty="0">
                <a:latin typeface="Calibri" panose="020F0502020204030204"/>
              </a:rPr>
              <a:t>Oral Biologics (FcRn)</a:t>
            </a:r>
            <a:endParaRPr lang="en-US" sz="2000" dirty="0">
              <a:latin typeface="Calibri" panose="020F0502020204030204"/>
            </a:endParaRPr>
          </a:p>
        </p:txBody>
      </p:sp>
      <p:sp>
        <p:nvSpPr>
          <p:cNvPr id="15" name="Text 13"/>
          <p:cNvSpPr/>
          <p:nvPr/>
        </p:nvSpPr>
        <p:spPr>
          <a:xfrm>
            <a:off x="8290560" y="2474976"/>
            <a:ext cx="3413760" cy="1219200"/>
          </a:xfrm>
          <a:prstGeom prst="rect">
            <a:avLst/>
          </a:prstGeom>
          <a:noFill/>
          <a:ln/>
        </p:spPr>
        <p:txBody>
          <a:bodyPr wrap="square" lIns="0" tIns="0" rIns="0" bIns="0" rtlCol="0" anchor="ctr"/>
          <a:lstStyle/>
          <a:p>
            <a:pPr defTabSz="1219170"/>
            <a:r>
              <a:rPr lang="en-US" sz="1600" dirty="0">
                <a:latin typeface="Calibri" panose="020F0502020204030204"/>
              </a:rPr>
              <a:t>Oral anti-TNF antibody fragment (OKT3-FcRn system) achieves therapeutic gut luminal concentrations; Phase 1 safety demonstrated.</a:t>
            </a:r>
          </a:p>
        </p:txBody>
      </p:sp>
      <p:sp>
        <p:nvSpPr>
          <p:cNvPr id="16" name="Shape 14"/>
          <p:cNvSpPr/>
          <p:nvPr/>
        </p:nvSpPr>
        <p:spPr>
          <a:xfrm>
            <a:off x="365760" y="3998976"/>
            <a:ext cx="3657600" cy="2316480"/>
          </a:xfrm>
          <a:prstGeom prst="roundRect">
            <a:avLst>
              <a:gd name="adj" fmla="val 4211"/>
            </a:avLst>
          </a:prstGeom>
          <a:solidFill>
            <a:schemeClr val="accent3">
              <a:lumMod val="20000"/>
              <a:lumOff val="80000"/>
            </a:schemeClr>
          </a:solidFill>
          <a:ln w="12700">
            <a:solidFill>
              <a:srgbClr val="83C5BE"/>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17" name="Text 15"/>
          <p:cNvSpPr/>
          <p:nvPr/>
        </p:nvSpPr>
        <p:spPr>
          <a:xfrm>
            <a:off x="365760" y="4120896"/>
            <a:ext cx="3657600" cy="487680"/>
          </a:xfrm>
          <a:prstGeom prst="rect">
            <a:avLst/>
          </a:prstGeom>
          <a:noFill/>
          <a:ln/>
        </p:spPr>
        <p:txBody>
          <a:bodyPr wrap="square" lIns="0" tIns="0" rIns="0" bIns="0" rtlCol="0" anchor="ctr"/>
          <a:lstStyle/>
          <a:p>
            <a:pPr algn="ctr" defTabSz="1219170"/>
            <a:r>
              <a:rPr lang="en-US" sz="3600" dirty="0">
                <a:latin typeface="Calibri" panose="020F0502020204030204"/>
              </a:rPr>
              <a:t>🔬</a:t>
            </a:r>
          </a:p>
        </p:txBody>
      </p:sp>
      <p:sp>
        <p:nvSpPr>
          <p:cNvPr id="18" name="Text 16"/>
          <p:cNvSpPr/>
          <p:nvPr/>
        </p:nvSpPr>
        <p:spPr>
          <a:xfrm>
            <a:off x="487680" y="4608576"/>
            <a:ext cx="3413760" cy="365760"/>
          </a:xfrm>
          <a:prstGeom prst="rect">
            <a:avLst/>
          </a:prstGeom>
          <a:noFill/>
          <a:ln/>
        </p:spPr>
        <p:txBody>
          <a:bodyPr wrap="square" lIns="0" tIns="0" rIns="0" bIns="0" rtlCol="0" anchor="ctr"/>
          <a:lstStyle/>
          <a:p>
            <a:pPr algn="ctr" defTabSz="1219170"/>
            <a:r>
              <a:rPr lang="en-US" sz="2000" b="1" dirty="0">
                <a:latin typeface="Calibri" panose="020F0502020204030204"/>
              </a:rPr>
              <a:t>Organoid-Guided Therapy</a:t>
            </a:r>
            <a:endParaRPr lang="en-US" sz="2000" dirty="0">
              <a:latin typeface="Calibri" panose="020F0502020204030204"/>
            </a:endParaRPr>
          </a:p>
        </p:txBody>
      </p:sp>
      <p:sp>
        <p:nvSpPr>
          <p:cNvPr id="19" name="Text 17"/>
          <p:cNvSpPr/>
          <p:nvPr/>
        </p:nvSpPr>
        <p:spPr>
          <a:xfrm>
            <a:off x="487680" y="5035296"/>
            <a:ext cx="3413760" cy="1219200"/>
          </a:xfrm>
          <a:prstGeom prst="rect">
            <a:avLst/>
          </a:prstGeom>
          <a:noFill/>
          <a:ln/>
        </p:spPr>
        <p:txBody>
          <a:bodyPr wrap="square" lIns="0" tIns="0" rIns="0" bIns="0" rtlCol="0" anchor="ctr"/>
          <a:lstStyle/>
          <a:p>
            <a:pPr defTabSz="1219170"/>
            <a:r>
              <a:rPr lang="en-US" sz="1600" dirty="0">
                <a:latin typeface="Calibri" panose="020F0502020204030204"/>
              </a:rPr>
              <a:t>Patient-derived colonoids for ex-vivo drug testing; predicts vedolizumab response in UC with 88% accuracy before first infusion.</a:t>
            </a:r>
          </a:p>
        </p:txBody>
      </p:sp>
      <p:sp>
        <p:nvSpPr>
          <p:cNvPr id="20" name="Shape 18"/>
          <p:cNvSpPr/>
          <p:nvPr/>
        </p:nvSpPr>
        <p:spPr>
          <a:xfrm>
            <a:off x="4267200" y="3998976"/>
            <a:ext cx="3657600" cy="2316480"/>
          </a:xfrm>
          <a:prstGeom prst="roundRect">
            <a:avLst>
              <a:gd name="adj" fmla="val 4211"/>
            </a:avLst>
          </a:prstGeom>
          <a:solidFill>
            <a:schemeClr val="accent4">
              <a:lumMod val="20000"/>
              <a:lumOff val="80000"/>
            </a:schemeClr>
          </a:solidFill>
          <a:ln w="12700">
            <a:solidFill>
              <a:srgbClr val="83C5BE"/>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21" name="Text 19"/>
          <p:cNvSpPr/>
          <p:nvPr/>
        </p:nvSpPr>
        <p:spPr>
          <a:xfrm>
            <a:off x="4267200" y="4120896"/>
            <a:ext cx="3657600" cy="487680"/>
          </a:xfrm>
          <a:prstGeom prst="rect">
            <a:avLst/>
          </a:prstGeom>
          <a:noFill/>
          <a:ln/>
        </p:spPr>
        <p:txBody>
          <a:bodyPr wrap="square" lIns="0" tIns="0" rIns="0" bIns="0" rtlCol="0" anchor="ctr"/>
          <a:lstStyle/>
          <a:p>
            <a:pPr algn="ctr" defTabSz="1219170"/>
            <a:r>
              <a:rPr lang="en-US" sz="3600" dirty="0">
                <a:latin typeface="Calibri" panose="020F0502020204030204"/>
              </a:rPr>
              <a:t>📡</a:t>
            </a:r>
          </a:p>
        </p:txBody>
      </p:sp>
      <p:sp>
        <p:nvSpPr>
          <p:cNvPr id="22" name="Text 20"/>
          <p:cNvSpPr/>
          <p:nvPr/>
        </p:nvSpPr>
        <p:spPr>
          <a:xfrm>
            <a:off x="4389120" y="4608576"/>
            <a:ext cx="3413760" cy="365760"/>
          </a:xfrm>
          <a:prstGeom prst="rect">
            <a:avLst/>
          </a:prstGeom>
          <a:noFill/>
          <a:ln/>
        </p:spPr>
        <p:txBody>
          <a:bodyPr wrap="square" lIns="0" tIns="0" rIns="0" bIns="0" rtlCol="0" anchor="ctr"/>
          <a:lstStyle/>
          <a:p>
            <a:pPr algn="ctr" defTabSz="1219170"/>
            <a:r>
              <a:rPr lang="en-US" sz="2000" b="1" dirty="0">
                <a:latin typeface="Calibri" panose="020F0502020204030204"/>
              </a:rPr>
              <a:t>Ingestible Sensors</a:t>
            </a:r>
            <a:endParaRPr lang="en-US" sz="2000" dirty="0">
              <a:latin typeface="Calibri" panose="020F0502020204030204"/>
            </a:endParaRPr>
          </a:p>
        </p:txBody>
      </p:sp>
      <p:sp>
        <p:nvSpPr>
          <p:cNvPr id="23" name="Text 21"/>
          <p:cNvSpPr/>
          <p:nvPr/>
        </p:nvSpPr>
        <p:spPr>
          <a:xfrm>
            <a:off x="4389120" y="5035296"/>
            <a:ext cx="3413760" cy="1219200"/>
          </a:xfrm>
          <a:prstGeom prst="rect">
            <a:avLst/>
          </a:prstGeom>
          <a:noFill/>
          <a:ln/>
        </p:spPr>
        <p:txBody>
          <a:bodyPr wrap="square" lIns="0" tIns="0" rIns="0" bIns="0" rtlCol="0" anchor="ctr"/>
          <a:lstStyle/>
          <a:p>
            <a:pPr defTabSz="1219170"/>
            <a:r>
              <a:rPr lang="en-US" sz="1600" dirty="0">
                <a:latin typeface="Calibri" panose="020F0502020204030204"/>
              </a:rPr>
              <a:t>Vibrant capsule (vibrating motility modulator) FDA-cleared for chronic idiopathic constipation</a:t>
            </a:r>
          </a:p>
        </p:txBody>
      </p:sp>
      <p:sp>
        <p:nvSpPr>
          <p:cNvPr id="24" name="Shape 22"/>
          <p:cNvSpPr/>
          <p:nvPr/>
        </p:nvSpPr>
        <p:spPr>
          <a:xfrm>
            <a:off x="8168640" y="3998976"/>
            <a:ext cx="3657600" cy="2316480"/>
          </a:xfrm>
          <a:prstGeom prst="roundRect">
            <a:avLst>
              <a:gd name="adj" fmla="val 4211"/>
            </a:avLst>
          </a:prstGeom>
          <a:solidFill>
            <a:schemeClr val="accent5">
              <a:lumMod val="20000"/>
              <a:lumOff val="80000"/>
            </a:schemeClr>
          </a:solidFill>
          <a:ln w="12700">
            <a:solidFill>
              <a:srgbClr val="83C5BE"/>
            </a:solidFill>
            <a:prstDash val="solid"/>
          </a:ln>
          <a:effectLst>
            <a:outerShdw blurRad="101600" dist="38100" dir="2700000" algn="bl" rotWithShape="0">
              <a:srgbClr val="000000">
                <a:alpha val="12000"/>
              </a:srgbClr>
            </a:outerShdw>
          </a:effectLst>
        </p:spPr>
        <p:txBody>
          <a:bodyPr/>
          <a:lstStyle/>
          <a:p>
            <a:endParaRPr lang="en-IN" sz="2800" dirty="0"/>
          </a:p>
        </p:txBody>
      </p:sp>
      <p:sp>
        <p:nvSpPr>
          <p:cNvPr id="25" name="Text 23"/>
          <p:cNvSpPr/>
          <p:nvPr/>
        </p:nvSpPr>
        <p:spPr>
          <a:xfrm>
            <a:off x="8168640" y="4120896"/>
            <a:ext cx="3657600" cy="487680"/>
          </a:xfrm>
          <a:prstGeom prst="rect">
            <a:avLst/>
          </a:prstGeom>
          <a:noFill/>
          <a:ln/>
        </p:spPr>
        <p:txBody>
          <a:bodyPr wrap="square" lIns="0" tIns="0" rIns="0" bIns="0" rtlCol="0" anchor="ctr"/>
          <a:lstStyle/>
          <a:p>
            <a:pPr algn="ctr" defTabSz="1219170"/>
            <a:r>
              <a:rPr lang="en-US" sz="3600" dirty="0">
                <a:latin typeface="Calibri" panose="020F0502020204030204"/>
              </a:rPr>
              <a:t>🧠</a:t>
            </a:r>
          </a:p>
        </p:txBody>
      </p:sp>
      <p:sp>
        <p:nvSpPr>
          <p:cNvPr id="26" name="Text 24"/>
          <p:cNvSpPr/>
          <p:nvPr/>
        </p:nvSpPr>
        <p:spPr>
          <a:xfrm>
            <a:off x="8290560" y="4608576"/>
            <a:ext cx="3413760" cy="365760"/>
          </a:xfrm>
          <a:prstGeom prst="rect">
            <a:avLst/>
          </a:prstGeom>
          <a:noFill/>
          <a:ln/>
        </p:spPr>
        <p:txBody>
          <a:bodyPr wrap="square" lIns="0" tIns="0" rIns="0" bIns="0" rtlCol="0" anchor="ctr"/>
          <a:lstStyle/>
          <a:p>
            <a:pPr algn="ctr" defTabSz="1219170"/>
            <a:r>
              <a:rPr lang="en-US" sz="2000" b="1" dirty="0">
                <a:latin typeface="Calibri" panose="020F0502020204030204"/>
              </a:rPr>
              <a:t>Gut-Brain Axis Targets</a:t>
            </a:r>
            <a:endParaRPr lang="en-US" sz="2000" dirty="0">
              <a:latin typeface="Calibri" panose="020F0502020204030204"/>
            </a:endParaRPr>
          </a:p>
        </p:txBody>
      </p:sp>
      <p:sp>
        <p:nvSpPr>
          <p:cNvPr id="27" name="Text 25"/>
          <p:cNvSpPr/>
          <p:nvPr/>
        </p:nvSpPr>
        <p:spPr>
          <a:xfrm>
            <a:off x="8290560" y="5035296"/>
            <a:ext cx="3413760" cy="1219200"/>
          </a:xfrm>
          <a:prstGeom prst="rect">
            <a:avLst/>
          </a:prstGeom>
          <a:noFill/>
          <a:ln/>
        </p:spPr>
        <p:txBody>
          <a:bodyPr wrap="square" lIns="0" tIns="0" rIns="0" bIns="0" rtlCol="0" anchor="ctr"/>
          <a:lstStyle/>
          <a:p>
            <a:pPr defTabSz="1219170"/>
            <a:r>
              <a:rPr lang="en-US" sz="1600" dirty="0">
                <a:latin typeface="Calibri" panose="020F0502020204030204"/>
              </a:rPr>
              <a:t>Vagus nerve stimulation (VNS) reduces Harvey-Bradshaw index by 4.1 points in CD; anti-inflammatory reflex modulation (RESET-CD trial).</a:t>
            </a:r>
          </a:p>
        </p:txBody>
      </p:sp>
      <p:sp>
        <p:nvSpPr>
          <p:cNvPr id="28" name="Text 26"/>
          <p:cNvSpPr/>
          <p:nvPr/>
        </p:nvSpPr>
        <p:spPr>
          <a:xfrm>
            <a:off x="365760" y="6522720"/>
            <a:ext cx="11460480" cy="268224"/>
          </a:xfrm>
          <a:prstGeom prst="rect">
            <a:avLst/>
          </a:prstGeom>
          <a:noFill/>
          <a:ln/>
        </p:spPr>
        <p:txBody>
          <a:bodyPr wrap="square" lIns="0" tIns="0" rIns="0" bIns="0" rtlCol="0" anchor="ctr"/>
          <a:lstStyle/>
          <a:p>
            <a:pPr defTabSz="1219170"/>
            <a:r>
              <a:rPr lang="en-US" sz="1100" dirty="0">
                <a:solidFill>
                  <a:schemeClr val="bg1"/>
                </a:solidFill>
                <a:latin typeface="Calibri" panose="020F0502020204030204"/>
              </a:rPr>
              <a:t>Valdastri P. Sci Robot 2024; Corridoni D. Nat Commun 2023; Peyrin-Biroulet L. J Crohns Colitis 2024; Arras L. Gastroenterology 2023;  Rao S. Lancet GH 2023; Bonaz B. Gut 2024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8E478D65-3CF9-D752-862B-93624DE9C4A5}"/>
              </a:ext>
            </a:extLst>
          </p:cNvPr>
          <p:cNvSpPr>
            <a:spLocks noGrp="1"/>
          </p:cNvSpPr>
          <p:nvPr>
            <p:ph type="title"/>
          </p:nvPr>
        </p:nvSpPr>
        <p:spPr>
          <a:xfrm>
            <a:off x="1142998" y="642257"/>
            <a:ext cx="9906000" cy="1034142"/>
          </a:xfrm>
        </p:spPr>
        <p:txBody>
          <a:bodyPr anchor="t">
            <a:normAutofit fontScale="90000"/>
          </a:bodyPr>
          <a:lstStyle/>
          <a:p>
            <a:pPr algn="ctr"/>
            <a:r>
              <a:rPr lang="en-IN" sz="7200" b="1" dirty="0">
                <a:solidFill>
                  <a:schemeClr val="accent3">
                    <a:lumMod val="75000"/>
                  </a:schemeClr>
                </a:solidFill>
              </a:rPr>
              <a:t>Key Take Aways</a:t>
            </a:r>
          </a:p>
        </p:txBody>
      </p:sp>
      <p:graphicFrame>
        <p:nvGraphicFramePr>
          <p:cNvPr id="5" name="Content Placeholder 2">
            <a:extLst>
              <a:ext uri="{FF2B5EF4-FFF2-40B4-BE49-F238E27FC236}">
                <a16:creationId xmlns:a16="http://schemas.microsoft.com/office/drawing/2014/main" id="{BE4F097C-698B-E2EE-2E55-234F5A38CF4E}"/>
              </a:ext>
            </a:extLst>
          </p:cNvPr>
          <p:cNvGraphicFramePr>
            <a:graphicFrameLocks noGrp="1"/>
          </p:cNvGraphicFramePr>
          <p:nvPr>
            <p:ph idx="1"/>
            <p:extLst>
              <p:ext uri="{D42A27DB-BD31-4B8C-83A1-F6EECF244321}">
                <p14:modId xmlns:p14="http://schemas.microsoft.com/office/powerpoint/2010/main" val="4069625765"/>
              </p:ext>
            </p:extLst>
          </p:nvPr>
        </p:nvGraphicFramePr>
        <p:xfrm>
          <a:off x="756557" y="1676400"/>
          <a:ext cx="10678885" cy="45393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4357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D632BA7F-0782-83B3-C643-AA0D0EB435E1}"/>
              </a:ext>
            </a:extLst>
          </p:cNvPr>
          <p:cNvSpPr>
            <a:spLocks noGrp="1"/>
          </p:cNvSpPr>
          <p:nvPr>
            <p:ph type="title"/>
          </p:nvPr>
        </p:nvSpPr>
        <p:spPr>
          <a:xfrm>
            <a:off x="1804988" y="1442172"/>
            <a:ext cx="8582025" cy="2177328"/>
          </a:xfrm>
        </p:spPr>
        <p:txBody>
          <a:bodyPr vert="horz" lIns="91440" tIns="45720" rIns="91440" bIns="45720" rtlCol="0" anchor="ctr">
            <a:normAutofit/>
          </a:bodyPr>
          <a:lstStyle/>
          <a:p>
            <a:pPr algn="ctr"/>
            <a:r>
              <a:rPr lang="en-US" sz="13800" b="1" kern="1200" dirty="0">
                <a:solidFill>
                  <a:srgbClr val="FFC000"/>
                </a:solidFill>
                <a:latin typeface="+mj-lt"/>
                <a:ea typeface="+mj-ea"/>
                <a:cs typeface="+mj-cs"/>
              </a:rPr>
              <a:t>Thank You!</a:t>
            </a:r>
          </a:p>
        </p:txBody>
      </p:sp>
      <p:sp>
        <p:nvSpPr>
          <p:cNvPr id="11" name="Rectangle: Rounded Corners 10">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294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F4F0F9-A6F0-4293-4998-7996EA7C1676}"/>
              </a:ext>
            </a:extLst>
          </p:cNvPr>
          <p:cNvSpPr>
            <a:spLocks noGrp="1"/>
          </p:cNvSpPr>
          <p:nvPr>
            <p:ph type="title"/>
          </p:nvPr>
        </p:nvSpPr>
        <p:spPr>
          <a:xfrm>
            <a:off x="841248" y="334644"/>
            <a:ext cx="10509504" cy="1076914"/>
          </a:xfrm>
        </p:spPr>
        <p:txBody>
          <a:bodyPr anchor="ctr">
            <a:normAutofit/>
          </a:bodyPr>
          <a:lstStyle/>
          <a:p>
            <a:r>
              <a:rPr lang="en-IN" sz="4000" b="1" dirty="0">
                <a:solidFill>
                  <a:srgbClr val="C00000"/>
                </a:solidFill>
              </a:rPr>
              <a:t>Clinical need for Advancements</a:t>
            </a:r>
          </a:p>
        </p:txBody>
      </p:sp>
      <p:sp>
        <p:nvSpPr>
          <p:cNvPr id="16" name="Rectangle 15">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7" name="Rectangle 16">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18" name="Content Placeholder 2">
            <a:extLst>
              <a:ext uri="{FF2B5EF4-FFF2-40B4-BE49-F238E27FC236}">
                <a16:creationId xmlns:a16="http://schemas.microsoft.com/office/drawing/2014/main" id="{A7C66F34-79EC-5ABC-9780-44FFCC9AF825}"/>
              </a:ext>
            </a:extLst>
          </p:cNvPr>
          <p:cNvGraphicFramePr>
            <a:graphicFrameLocks noGrp="1"/>
          </p:cNvGraphicFramePr>
          <p:nvPr>
            <p:ph idx="1"/>
            <p:extLst>
              <p:ext uri="{D42A27DB-BD31-4B8C-83A1-F6EECF244321}">
                <p14:modId xmlns:p14="http://schemas.microsoft.com/office/powerpoint/2010/main" val="87402811"/>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4C4B2755-335A-882F-6D53-9BC8781D2788}"/>
              </a:ext>
            </a:extLst>
          </p:cNvPr>
          <p:cNvSpPr txBox="1"/>
          <p:nvPr/>
        </p:nvSpPr>
        <p:spPr>
          <a:xfrm>
            <a:off x="0" y="6457890"/>
            <a:ext cx="10602686" cy="400110"/>
          </a:xfrm>
          <a:prstGeom prst="rect">
            <a:avLst/>
          </a:prstGeom>
          <a:noFill/>
        </p:spPr>
        <p:txBody>
          <a:bodyPr wrap="square">
            <a:spAutoFit/>
          </a:bodyPr>
          <a:lstStyle/>
          <a:p>
            <a:r>
              <a:rPr lang="en-IN" sz="1000" b="0" i="0" dirty="0">
                <a:solidFill>
                  <a:srgbClr val="222222"/>
                </a:solidFill>
                <a:effectLst/>
                <a:latin typeface="Arial" panose="020B0604020202020204" pitchFamily="34" charset="0"/>
              </a:rPr>
              <a:t>Gangwani MK, Priyanka F, Irfan O, Hasan F, Gilani J, Sadiq MW, Pinnam BS, Ali H, Dahiya DS, Hayat U, Kamal F. </a:t>
            </a:r>
            <a:r>
              <a:rPr lang="en-IN" sz="1000" dirty="0">
                <a:solidFill>
                  <a:srgbClr val="222222"/>
                </a:solidFill>
                <a:latin typeface="Arial" panose="020B0604020202020204" pitchFamily="34" charset="0"/>
              </a:rPr>
              <a:t>Translational Gastroenterology and Hepatology. 2026 Jan 30;11.</a:t>
            </a:r>
          </a:p>
          <a:p>
            <a:r>
              <a:rPr lang="en-IN" sz="1000" dirty="0">
                <a:solidFill>
                  <a:srgbClr val="222222"/>
                </a:solidFill>
                <a:latin typeface="Arial" panose="020B0604020202020204" pitchFamily="34" charset="0"/>
              </a:rPr>
              <a:t>Xu J, Tang X. Frontiers in Medicine. 2025 Jul 4;12:1647463.</a:t>
            </a:r>
          </a:p>
        </p:txBody>
      </p:sp>
    </p:spTree>
    <p:extLst>
      <p:ext uri="{BB962C8B-B14F-4D97-AF65-F5344CB8AC3E}">
        <p14:creationId xmlns:p14="http://schemas.microsoft.com/office/powerpoint/2010/main" val="3580078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19D9CAA-2190-8546-EEF4-2E75EC468C87}"/>
              </a:ext>
            </a:extLst>
          </p:cNvPr>
          <p:cNvSpPr>
            <a:spLocks noGrp="1"/>
          </p:cNvSpPr>
          <p:nvPr>
            <p:ph type="title"/>
          </p:nvPr>
        </p:nvSpPr>
        <p:spPr>
          <a:xfrm>
            <a:off x="645064" y="525982"/>
            <a:ext cx="4282983" cy="1200361"/>
          </a:xfrm>
        </p:spPr>
        <p:txBody>
          <a:bodyPr anchor="b">
            <a:normAutofit/>
          </a:bodyPr>
          <a:lstStyle/>
          <a:p>
            <a:r>
              <a:rPr lang="en-IN" sz="3600" b="1" dirty="0">
                <a:solidFill>
                  <a:srgbClr val="00B0F0"/>
                </a:solidFill>
              </a:rPr>
              <a:t>Overview of Recent Advances</a:t>
            </a:r>
          </a:p>
        </p:txBody>
      </p:sp>
      <p:sp>
        <p:nvSpPr>
          <p:cNvPr id="12" name="Rectangle 1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036CC61-5E09-4058-ACA1-10F2862B348F}"/>
              </a:ext>
            </a:extLst>
          </p:cNvPr>
          <p:cNvSpPr>
            <a:spLocks noGrp="1"/>
          </p:cNvSpPr>
          <p:nvPr>
            <p:ph idx="1"/>
          </p:nvPr>
        </p:nvSpPr>
        <p:spPr>
          <a:xfrm>
            <a:off x="645066" y="2031101"/>
            <a:ext cx="4282984" cy="3728989"/>
          </a:xfrm>
        </p:spPr>
        <p:txBody>
          <a:bodyPr anchor="ctr">
            <a:normAutofit/>
          </a:bodyPr>
          <a:lstStyle/>
          <a:p>
            <a:r>
              <a:rPr lang="en-IN" sz="1800" dirty="0"/>
              <a:t>Pharmacological advances: Biologics, immunomodulators, microbiome therapeutics and antiviral agents.</a:t>
            </a:r>
          </a:p>
          <a:p>
            <a:r>
              <a:rPr lang="en-IN" sz="1800" dirty="0"/>
              <a:t>Diagnostic advancements: High-definition endoscopy, biomarkers chromoendoscopy, and non-invasive imaging techniques.</a:t>
            </a:r>
          </a:p>
          <a:p>
            <a:r>
              <a:rPr lang="en-IN" sz="1800" dirty="0"/>
              <a:t>Endoscopic innovations: Endoscopic mucosal resection (EMR), endoscopic submucosal dissection (ESD), capsule endoscopy, peroral endoscopic myotomy (POEM) etc.</a:t>
            </a:r>
          </a:p>
          <a:p>
            <a:endParaRPr lang="en-IN" sz="1800" dirty="0"/>
          </a:p>
        </p:txBody>
      </p:sp>
      <p:sp>
        <p:nvSpPr>
          <p:cNvPr id="14" name="Rectangle 1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34AE0B1-2171-A053-1899-9FEA8D312C50}"/>
              </a:ext>
            </a:extLst>
          </p:cNvPr>
          <p:cNvPicPr>
            <a:picLocks noChangeAspect="1"/>
          </p:cNvPicPr>
          <p:nvPr/>
        </p:nvPicPr>
        <p:blipFill>
          <a:blip r:embed="rId2"/>
          <a:srcRect l="13982" r="1137" b="-1270"/>
          <a:stretch>
            <a:fillRect/>
          </a:stretch>
        </p:blipFill>
        <p:spPr>
          <a:xfrm>
            <a:off x="6129584" y="650494"/>
            <a:ext cx="5344326" cy="5324142"/>
          </a:xfrm>
          <a:prstGeom prst="rect">
            <a:avLst/>
          </a:prstGeom>
        </p:spPr>
      </p:pic>
      <p:sp>
        <p:nvSpPr>
          <p:cNvPr id="7" name="TextBox 6">
            <a:extLst>
              <a:ext uri="{FF2B5EF4-FFF2-40B4-BE49-F238E27FC236}">
                <a16:creationId xmlns:a16="http://schemas.microsoft.com/office/drawing/2014/main" id="{F8C54443-EBDA-BA2C-1BFC-4E8BAD6FB98A}"/>
              </a:ext>
            </a:extLst>
          </p:cNvPr>
          <p:cNvSpPr txBox="1"/>
          <p:nvPr/>
        </p:nvSpPr>
        <p:spPr>
          <a:xfrm>
            <a:off x="358509" y="5792868"/>
            <a:ext cx="5178836" cy="707886"/>
          </a:xfrm>
          <a:prstGeom prst="rect">
            <a:avLst/>
          </a:prstGeom>
          <a:noFill/>
        </p:spPr>
        <p:txBody>
          <a:bodyPr wrap="square">
            <a:spAutoFit/>
          </a:bodyPr>
          <a:lstStyle/>
          <a:p>
            <a:r>
              <a:rPr lang="en-IN" sz="800" b="0" i="0" dirty="0">
                <a:solidFill>
                  <a:schemeClr val="bg1"/>
                </a:solidFill>
                <a:effectLst/>
                <a:latin typeface="Arial" panose="020B0604020202020204" pitchFamily="34" charset="0"/>
              </a:rPr>
              <a:t>Yaqub MO, Jain A, Joseph CE, Edison LK. </a:t>
            </a:r>
            <a:r>
              <a:rPr lang="en-IN" sz="800" dirty="0">
                <a:solidFill>
                  <a:schemeClr val="bg1"/>
                </a:solidFill>
                <a:latin typeface="Arial" panose="020B0604020202020204" pitchFamily="34" charset="0"/>
              </a:rPr>
              <a:t>Gastrointestinal Disorders. 2025 Jan 15;7(1):7.</a:t>
            </a:r>
          </a:p>
          <a:p>
            <a:r>
              <a:rPr lang="en-IN" sz="800" dirty="0">
                <a:solidFill>
                  <a:schemeClr val="bg1"/>
                </a:solidFill>
                <a:latin typeface="Arial" panose="020B0604020202020204" pitchFamily="34" charset="0"/>
              </a:rPr>
              <a:t>Diong S, Harewood G, Cheriyan D, et al. How rapidly gastroenterology has evolved over time: a review of four decades of published research. Ir Med J. 2022;115(6):618</a:t>
            </a:r>
          </a:p>
          <a:p>
            <a:r>
              <a:rPr lang="en-IN" sz="800" dirty="0">
                <a:solidFill>
                  <a:schemeClr val="bg1"/>
                </a:solidFill>
                <a:latin typeface="Arial" panose="020B0604020202020204" pitchFamily="34" charset="0"/>
              </a:rPr>
              <a:t>Sinonquel P, Vermeire S, Maes F, Bisschops R. GE-Portuguese Journal of Gastroenterology. 2023 Jun 6;30(3):175-91.</a:t>
            </a:r>
          </a:p>
        </p:txBody>
      </p:sp>
    </p:spTree>
    <p:extLst>
      <p:ext uri="{BB962C8B-B14F-4D97-AF65-F5344CB8AC3E}">
        <p14:creationId xmlns:p14="http://schemas.microsoft.com/office/powerpoint/2010/main" val="3467170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358031-994C-4BEF-9599-2892DDA176FC}"/>
              </a:ext>
            </a:extLst>
          </p:cNvPr>
          <p:cNvSpPr>
            <a:spLocks noGrp="1"/>
          </p:cNvSpPr>
          <p:nvPr>
            <p:ph type="title"/>
          </p:nvPr>
        </p:nvSpPr>
        <p:spPr>
          <a:xfrm>
            <a:off x="6739128" y="638089"/>
            <a:ext cx="4818888" cy="1476801"/>
          </a:xfrm>
        </p:spPr>
        <p:txBody>
          <a:bodyPr anchor="b">
            <a:normAutofit/>
          </a:bodyPr>
          <a:lstStyle/>
          <a:p>
            <a:r>
              <a:rPr lang="en-IN" sz="4200" b="1" dirty="0">
                <a:solidFill>
                  <a:srgbClr val="92D050"/>
                </a:solidFill>
              </a:rPr>
              <a:t>Recent Advances of Pharmacotherapy</a:t>
            </a:r>
          </a:p>
        </p:txBody>
      </p:sp>
      <p:pic>
        <p:nvPicPr>
          <p:cNvPr id="5" name="Picture 4">
            <a:extLst>
              <a:ext uri="{FF2B5EF4-FFF2-40B4-BE49-F238E27FC236}">
                <a16:creationId xmlns:a16="http://schemas.microsoft.com/office/drawing/2014/main" id="{1F94B947-0959-EC55-2A50-E7356CCD34D7}"/>
              </a:ext>
            </a:extLst>
          </p:cNvPr>
          <p:cNvPicPr>
            <a:picLocks noChangeAspect="1"/>
          </p:cNvPicPr>
          <p:nvPr/>
        </p:nvPicPr>
        <p:blipFill>
          <a:blip r:embed="rId2"/>
          <a:stretch>
            <a:fillRect/>
          </a:stretch>
        </p:blipFill>
        <p:spPr>
          <a:xfrm>
            <a:off x="242753" y="600484"/>
            <a:ext cx="6089904" cy="4826248"/>
          </a:xfrm>
          <a:prstGeom prst="rect">
            <a:avLst/>
          </a:prstGeom>
        </p:spPr>
      </p:pic>
      <p:sp>
        <p:nvSpPr>
          <p:cNvPr id="1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6B5610A-9542-84B8-5E14-1D0406158018}"/>
              </a:ext>
            </a:extLst>
          </p:cNvPr>
          <p:cNvSpPr>
            <a:spLocks noGrp="1"/>
          </p:cNvSpPr>
          <p:nvPr>
            <p:ph idx="1"/>
          </p:nvPr>
        </p:nvSpPr>
        <p:spPr>
          <a:xfrm>
            <a:off x="6739128" y="2664886"/>
            <a:ext cx="4818888" cy="3550789"/>
          </a:xfrm>
        </p:spPr>
        <p:txBody>
          <a:bodyPr anchor="t">
            <a:normAutofit/>
          </a:bodyPr>
          <a:lstStyle/>
          <a:p>
            <a:r>
              <a:rPr lang="en-IN" sz="1700" dirty="0"/>
              <a:t>Biologics: Anti‑TNF agents, anti‑integrins, and anti‑interleukin drugs</a:t>
            </a:r>
          </a:p>
          <a:p>
            <a:r>
              <a:rPr lang="en-IN" sz="1700" dirty="0"/>
              <a:t>Direct‑acting antiviral (DAA) agents has transformed hepatitis C with short treatment durations and high success rates.</a:t>
            </a:r>
          </a:p>
          <a:p>
            <a:r>
              <a:rPr lang="en-IN" sz="1700" dirty="0"/>
              <a:t>Precision medicine: Tailor drug therapy based on genetic, molecular, and clinical profiles of patients.</a:t>
            </a:r>
          </a:p>
          <a:p>
            <a:r>
              <a:rPr lang="en-IN" sz="1700" dirty="0"/>
              <a:t>Emerging small‑molecule drugs: Janus kinase (JAK) inhibitors offer new oral treatment options.</a:t>
            </a:r>
          </a:p>
          <a:p>
            <a:endParaRPr lang="en-IN" sz="1700" dirty="0"/>
          </a:p>
        </p:txBody>
      </p:sp>
      <p:sp>
        <p:nvSpPr>
          <p:cNvPr id="7" name="TextBox 6">
            <a:extLst>
              <a:ext uri="{FF2B5EF4-FFF2-40B4-BE49-F238E27FC236}">
                <a16:creationId xmlns:a16="http://schemas.microsoft.com/office/drawing/2014/main" id="{9ABABE21-8601-E332-D650-BA8C8539A152}"/>
              </a:ext>
            </a:extLst>
          </p:cNvPr>
          <p:cNvSpPr txBox="1"/>
          <p:nvPr/>
        </p:nvSpPr>
        <p:spPr>
          <a:xfrm>
            <a:off x="121376" y="5426732"/>
            <a:ext cx="6089905" cy="461665"/>
          </a:xfrm>
          <a:prstGeom prst="rect">
            <a:avLst/>
          </a:prstGeom>
          <a:noFill/>
          <a:ln w="19050">
            <a:solidFill>
              <a:srgbClr val="FF0000"/>
            </a:solidFill>
          </a:ln>
        </p:spPr>
        <p:txBody>
          <a:bodyPr wrap="square">
            <a:spAutoFit/>
          </a:bodyPr>
          <a:lstStyle/>
          <a:p>
            <a:r>
              <a:rPr lang="en-IN" sz="1200" dirty="0"/>
              <a:t>Therapeutic targets of the HCV replication cycle. DAA viral target sites in advanced clinical development are numbered 1–3. ER, endoplasmic reticulum; LD, luminal domain.</a:t>
            </a:r>
          </a:p>
        </p:txBody>
      </p:sp>
      <p:sp>
        <p:nvSpPr>
          <p:cNvPr id="9" name="TextBox 8">
            <a:extLst>
              <a:ext uri="{FF2B5EF4-FFF2-40B4-BE49-F238E27FC236}">
                <a16:creationId xmlns:a16="http://schemas.microsoft.com/office/drawing/2014/main" id="{22B8A4E0-271C-F305-3709-036A30A2B7EE}"/>
              </a:ext>
            </a:extLst>
          </p:cNvPr>
          <p:cNvSpPr txBox="1"/>
          <p:nvPr/>
        </p:nvSpPr>
        <p:spPr>
          <a:xfrm>
            <a:off x="0" y="6488668"/>
            <a:ext cx="9710057" cy="369332"/>
          </a:xfrm>
          <a:prstGeom prst="rect">
            <a:avLst/>
          </a:prstGeom>
          <a:noFill/>
        </p:spPr>
        <p:txBody>
          <a:bodyPr wrap="square">
            <a:spAutoFit/>
          </a:bodyPr>
          <a:lstStyle/>
          <a:p>
            <a:r>
              <a:rPr lang="en-IN" sz="900" b="0" i="0" dirty="0">
                <a:solidFill>
                  <a:srgbClr val="222222"/>
                </a:solidFill>
                <a:effectLst/>
                <a:latin typeface="Arial" panose="020B0604020202020204" pitchFamily="34" charset="0"/>
              </a:rPr>
              <a:t>Schmidt WN, Nelson DR, Pawlotsky JM, Sherman KE, Thomas DL, Chung RT</a:t>
            </a:r>
            <a:r>
              <a:rPr lang="en-IN" sz="900" dirty="0">
                <a:solidFill>
                  <a:srgbClr val="222222"/>
                </a:solidFill>
                <a:latin typeface="Arial" panose="020B0604020202020204" pitchFamily="34" charset="0"/>
              </a:rPr>
              <a:t>. Clinical gastroenterology and hepatology. 2014 May 1;12(5):728-37.</a:t>
            </a:r>
          </a:p>
          <a:p>
            <a:r>
              <a:rPr lang="en-IN" sz="900" dirty="0">
                <a:solidFill>
                  <a:srgbClr val="222222"/>
                </a:solidFill>
                <a:latin typeface="Arial" panose="020B0604020202020204" pitchFamily="34" charset="0"/>
              </a:rPr>
              <a:t>Gangwani MK, Priyanka F, Irfan O, Hasan F, Gilani J, Sadiq MW, Pinnam BS, Ali H, Dahiya DS, Hayat U, Kamal F. Translational Gastroenterology and Hepatology. 2026 Jan 30;11.</a:t>
            </a:r>
          </a:p>
        </p:txBody>
      </p:sp>
    </p:spTree>
    <p:extLst>
      <p:ext uri="{BB962C8B-B14F-4D97-AF65-F5344CB8AC3E}">
        <p14:creationId xmlns:p14="http://schemas.microsoft.com/office/powerpoint/2010/main" val="2114476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A2540"/>
        </a:solid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444F10A4-8BC6-565B-643E-6577B6B6DAA9}"/>
              </a:ext>
            </a:extLst>
          </p:cNvPr>
          <p:cNvSpPr/>
          <p:nvPr/>
        </p:nvSpPr>
        <p:spPr>
          <a:xfrm>
            <a:off x="0" y="1280160"/>
            <a:ext cx="12192000" cy="5577840"/>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hape 0"/>
          <p:cNvSpPr/>
          <p:nvPr/>
        </p:nvSpPr>
        <p:spPr>
          <a:xfrm>
            <a:off x="0" y="0"/>
            <a:ext cx="12192000" cy="1280160"/>
          </a:xfrm>
          <a:prstGeom prst="rect">
            <a:avLst/>
          </a:prstGeom>
          <a:solidFill>
            <a:srgbClr val="00B050"/>
          </a:solidFill>
          <a:ln w="12700">
            <a:solidFill>
              <a:srgbClr val="E29578"/>
            </a:solidFill>
            <a:prstDash val="solid"/>
          </a:ln>
        </p:spPr>
        <p:txBody>
          <a:bodyPr/>
          <a:lstStyle/>
          <a:p>
            <a:endParaRPr lang="en-IN" sz="3200" dirty="0"/>
          </a:p>
        </p:txBody>
      </p:sp>
      <p:sp>
        <p:nvSpPr>
          <p:cNvPr id="3" name="Text 1"/>
          <p:cNvSpPr/>
          <p:nvPr/>
        </p:nvSpPr>
        <p:spPr>
          <a:xfrm>
            <a:off x="487680" y="219456"/>
            <a:ext cx="10972800" cy="829056"/>
          </a:xfrm>
          <a:prstGeom prst="rect">
            <a:avLst/>
          </a:prstGeom>
          <a:noFill/>
          <a:ln/>
        </p:spPr>
        <p:txBody>
          <a:bodyPr wrap="square" lIns="0" tIns="0" rIns="0" bIns="0" rtlCol="0" anchor="ctr"/>
          <a:lstStyle/>
          <a:p>
            <a:pPr algn="ctr" defTabSz="1219170"/>
            <a:r>
              <a:rPr lang="en-US" sz="4000" b="1" dirty="0">
                <a:solidFill>
                  <a:srgbClr val="FFFFFF"/>
                </a:solidFill>
                <a:latin typeface="Calibri" panose="020F0502020204030204"/>
              </a:rPr>
              <a:t>Novel Biologics &amp; Small Molecules in IBD</a:t>
            </a:r>
            <a:endParaRPr lang="en-US" sz="4000" dirty="0">
              <a:solidFill>
                <a:prstClr val="black"/>
              </a:solidFill>
              <a:latin typeface="Calibri" panose="020F0502020204030204"/>
            </a:endParaRPr>
          </a:p>
        </p:txBody>
      </p:sp>
      <p:sp>
        <p:nvSpPr>
          <p:cNvPr id="4" name="Shape 2"/>
          <p:cNvSpPr/>
          <p:nvPr/>
        </p:nvSpPr>
        <p:spPr>
          <a:xfrm>
            <a:off x="853440" y="1511808"/>
            <a:ext cx="1828800" cy="426720"/>
          </a:xfrm>
          <a:prstGeom prst="rect">
            <a:avLst/>
          </a:prstGeom>
          <a:solidFill>
            <a:srgbClr val="006D77"/>
          </a:solidFill>
          <a:ln w="12700">
            <a:solidFill>
              <a:srgbClr val="006D77"/>
            </a:solidFill>
            <a:prstDash val="solid"/>
          </a:ln>
        </p:spPr>
        <p:txBody>
          <a:bodyPr/>
          <a:lstStyle/>
          <a:p>
            <a:pPr algn="ctr"/>
            <a:endParaRPr lang="en-IN" sz="2800" dirty="0"/>
          </a:p>
        </p:txBody>
      </p:sp>
      <p:sp>
        <p:nvSpPr>
          <p:cNvPr id="5" name="Text 3"/>
          <p:cNvSpPr/>
          <p:nvPr/>
        </p:nvSpPr>
        <p:spPr>
          <a:xfrm>
            <a:off x="914400" y="1572768"/>
            <a:ext cx="1706880" cy="304800"/>
          </a:xfrm>
          <a:prstGeom prst="rect">
            <a:avLst/>
          </a:prstGeom>
          <a:noFill/>
          <a:ln/>
        </p:spPr>
        <p:txBody>
          <a:bodyPr wrap="square" lIns="0" tIns="0" rIns="0" bIns="0" rtlCol="0" anchor="ctr"/>
          <a:lstStyle/>
          <a:p>
            <a:pPr algn="ctr" defTabSz="1219170"/>
            <a:r>
              <a:rPr lang="en-US" b="1" dirty="0">
                <a:solidFill>
                  <a:srgbClr val="FFFFFF"/>
                </a:solidFill>
                <a:latin typeface="Calibri" panose="020F0502020204030204"/>
              </a:rPr>
              <a:t>Drug Class</a:t>
            </a:r>
            <a:endParaRPr lang="en-US" dirty="0">
              <a:solidFill>
                <a:prstClr val="black"/>
              </a:solidFill>
              <a:latin typeface="Calibri" panose="020F0502020204030204"/>
            </a:endParaRPr>
          </a:p>
        </p:txBody>
      </p:sp>
      <p:sp>
        <p:nvSpPr>
          <p:cNvPr id="6" name="Shape 4"/>
          <p:cNvSpPr/>
          <p:nvPr/>
        </p:nvSpPr>
        <p:spPr>
          <a:xfrm>
            <a:off x="2682240" y="1511808"/>
            <a:ext cx="1706880" cy="426720"/>
          </a:xfrm>
          <a:prstGeom prst="rect">
            <a:avLst/>
          </a:prstGeom>
          <a:solidFill>
            <a:srgbClr val="006D77"/>
          </a:solidFill>
          <a:ln w="12700">
            <a:solidFill>
              <a:srgbClr val="006D77"/>
            </a:solidFill>
            <a:prstDash val="solid"/>
          </a:ln>
        </p:spPr>
        <p:txBody>
          <a:bodyPr/>
          <a:lstStyle/>
          <a:p>
            <a:pPr algn="ctr"/>
            <a:endParaRPr lang="en-IN" sz="2800" dirty="0"/>
          </a:p>
        </p:txBody>
      </p:sp>
      <p:sp>
        <p:nvSpPr>
          <p:cNvPr id="7" name="Text 5"/>
          <p:cNvSpPr/>
          <p:nvPr/>
        </p:nvSpPr>
        <p:spPr>
          <a:xfrm>
            <a:off x="2743200" y="1572768"/>
            <a:ext cx="1584960" cy="304800"/>
          </a:xfrm>
          <a:prstGeom prst="rect">
            <a:avLst/>
          </a:prstGeom>
          <a:noFill/>
          <a:ln/>
        </p:spPr>
        <p:txBody>
          <a:bodyPr wrap="square" lIns="0" tIns="0" rIns="0" bIns="0" rtlCol="0" anchor="ctr"/>
          <a:lstStyle/>
          <a:p>
            <a:pPr algn="ctr" defTabSz="1219170"/>
            <a:r>
              <a:rPr lang="en-US" b="1" dirty="0">
                <a:solidFill>
                  <a:srgbClr val="FFFFFF"/>
                </a:solidFill>
                <a:latin typeface="Calibri" panose="020F0502020204030204"/>
              </a:rPr>
              <a:t>Agent</a:t>
            </a:r>
            <a:endParaRPr lang="en-US" dirty="0">
              <a:solidFill>
                <a:prstClr val="black"/>
              </a:solidFill>
              <a:latin typeface="Calibri" panose="020F0502020204030204"/>
            </a:endParaRPr>
          </a:p>
        </p:txBody>
      </p:sp>
      <p:sp>
        <p:nvSpPr>
          <p:cNvPr id="8" name="Shape 6"/>
          <p:cNvSpPr/>
          <p:nvPr/>
        </p:nvSpPr>
        <p:spPr>
          <a:xfrm>
            <a:off x="4389120" y="1511808"/>
            <a:ext cx="3413760" cy="426720"/>
          </a:xfrm>
          <a:prstGeom prst="rect">
            <a:avLst/>
          </a:prstGeom>
          <a:solidFill>
            <a:srgbClr val="006D77"/>
          </a:solidFill>
          <a:ln w="12700">
            <a:solidFill>
              <a:srgbClr val="006D77"/>
            </a:solidFill>
            <a:prstDash val="solid"/>
          </a:ln>
        </p:spPr>
        <p:txBody>
          <a:bodyPr/>
          <a:lstStyle/>
          <a:p>
            <a:pPr algn="ctr"/>
            <a:endParaRPr lang="en-IN" sz="2800" dirty="0"/>
          </a:p>
        </p:txBody>
      </p:sp>
      <p:sp>
        <p:nvSpPr>
          <p:cNvPr id="9" name="Text 7"/>
          <p:cNvSpPr/>
          <p:nvPr/>
        </p:nvSpPr>
        <p:spPr>
          <a:xfrm>
            <a:off x="4450080" y="1572768"/>
            <a:ext cx="3291840" cy="304800"/>
          </a:xfrm>
          <a:prstGeom prst="rect">
            <a:avLst/>
          </a:prstGeom>
          <a:noFill/>
          <a:ln/>
        </p:spPr>
        <p:txBody>
          <a:bodyPr wrap="square" lIns="0" tIns="0" rIns="0" bIns="0" rtlCol="0" anchor="ctr"/>
          <a:lstStyle/>
          <a:p>
            <a:pPr algn="ctr" defTabSz="1219170"/>
            <a:r>
              <a:rPr lang="en-US" b="1" dirty="0">
                <a:solidFill>
                  <a:srgbClr val="FFFFFF"/>
                </a:solidFill>
                <a:latin typeface="Calibri" panose="020F0502020204030204"/>
              </a:rPr>
              <a:t>Mechanism</a:t>
            </a:r>
            <a:endParaRPr lang="en-US" dirty="0">
              <a:solidFill>
                <a:prstClr val="black"/>
              </a:solidFill>
              <a:latin typeface="Calibri" panose="020F0502020204030204"/>
            </a:endParaRPr>
          </a:p>
        </p:txBody>
      </p:sp>
      <p:sp>
        <p:nvSpPr>
          <p:cNvPr id="10" name="Shape 8"/>
          <p:cNvSpPr/>
          <p:nvPr/>
        </p:nvSpPr>
        <p:spPr>
          <a:xfrm>
            <a:off x="7802880" y="1511808"/>
            <a:ext cx="3657600" cy="426720"/>
          </a:xfrm>
          <a:prstGeom prst="rect">
            <a:avLst/>
          </a:prstGeom>
          <a:solidFill>
            <a:srgbClr val="006D77"/>
          </a:solidFill>
          <a:ln w="12700">
            <a:solidFill>
              <a:srgbClr val="006D77"/>
            </a:solidFill>
            <a:prstDash val="solid"/>
          </a:ln>
        </p:spPr>
        <p:txBody>
          <a:bodyPr/>
          <a:lstStyle/>
          <a:p>
            <a:pPr algn="ctr"/>
            <a:endParaRPr lang="en-IN" sz="2800" dirty="0"/>
          </a:p>
        </p:txBody>
      </p:sp>
      <p:sp>
        <p:nvSpPr>
          <p:cNvPr id="11" name="Text 9"/>
          <p:cNvSpPr/>
          <p:nvPr/>
        </p:nvSpPr>
        <p:spPr>
          <a:xfrm>
            <a:off x="7863840" y="1572768"/>
            <a:ext cx="3535680" cy="304800"/>
          </a:xfrm>
          <a:prstGeom prst="rect">
            <a:avLst/>
          </a:prstGeom>
          <a:noFill/>
          <a:ln/>
        </p:spPr>
        <p:txBody>
          <a:bodyPr wrap="square" lIns="0" tIns="0" rIns="0" bIns="0" rtlCol="0" anchor="ctr"/>
          <a:lstStyle/>
          <a:p>
            <a:pPr algn="ctr" defTabSz="1219170"/>
            <a:r>
              <a:rPr lang="en-US" b="1" dirty="0">
                <a:solidFill>
                  <a:srgbClr val="FFFFFF"/>
                </a:solidFill>
                <a:latin typeface="Calibri" panose="020F0502020204030204"/>
              </a:rPr>
              <a:t>Clinical Outcome</a:t>
            </a:r>
            <a:endParaRPr lang="en-US" dirty="0">
              <a:solidFill>
                <a:prstClr val="black"/>
              </a:solidFill>
              <a:latin typeface="Calibri" panose="020F0502020204030204"/>
            </a:endParaRPr>
          </a:p>
        </p:txBody>
      </p:sp>
      <p:sp>
        <p:nvSpPr>
          <p:cNvPr id="14" name="Shape 12"/>
          <p:cNvSpPr/>
          <p:nvPr/>
        </p:nvSpPr>
        <p:spPr>
          <a:xfrm>
            <a:off x="853440" y="1999488"/>
            <a:ext cx="182880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15" name="Text 13"/>
          <p:cNvSpPr/>
          <p:nvPr/>
        </p:nvSpPr>
        <p:spPr>
          <a:xfrm>
            <a:off x="914400" y="2060448"/>
            <a:ext cx="1731264" cy="731520"/>
          </a:xfrm>
          <a:prstGeom prst="rect">
            <a:avLst/>
          </a:prstGeom>
          <a:noFill/>
          <a:ln/>
        </p:spPr>
        <p:txBody>
          <a:bodyPr wrap="square" lIns="0" tIns="0" rIns="0" bIns="0" rtlCol="0" anchor="ctr"/>
          <a:lstStyle/>
          <a:p>
            <a:pPr algn="ctr" defTabSz="1219170"/>
            <a:r>
              <a:rPr lang="en-US" dirty="0">
                <a:solidFill>
                  <a:srgbClr val="83C5BE"/>
                </a:solidFill>
                <a:latin typeface="Calibri" panose="020F0502020204030204"/>
              </a:rPr>
              <a:t>IL-12/23 inhibitor</a:t>
            </a:r>
            <a:endParaRPr lang="en-US" dirty="0">
              <a:solidFill>
                <a:prstClr val="black"/>
              </a:solidFill>
              <a:latin typeface="Calibri" panose="020F0502020204030204"/>
            </a:endParaRPr>
          </a:p>
        </p:txBody>
      </p:sp>
      <p:sp>
        <p:nvSpPr>
          <p:cNvPr id="16" name="Shape 14"/>
          <p:cNvSpPr/>
          <p:nvPr/>
        </p:nvSpPr>
        <p:spPr>
          <a:xfrm>
            <a:off x="2682240" y="1999488"/>
            <a:ext cx="170688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17" name="Text 15"/>
          <p:cNvSpPr/>
          <p:nvPr/>
        </p:nvSpPr>
        <p:spPr>
          <a:xfrm>
            <a:off x="2743200" y="2060448"/>
            <a:ext cx="160934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Mirikizumab</a:t>
            </a:r>
            <a:endParaRPr lang="en-US" dirty="0">
              <a:solidFill>
                <a:prstClr val="black"/>
              </a:solidFill>
              <a:latin typeface="Calibri" panose="020F0502020204030204"/>
            </a:endParaRPr>
          </a:p>
        </p:txBody>
      </p:sp>
      <p:sp>
        <p:nvSpPr>
          <p:cNvPr id="18" name="Shape 16"/>
          <p:cNvSpPr/>
          <p:nvPr/>
        </p:nvSpPr>
        <p:spPr>
          <a:xfrm>
            <a:off x="4389120" y="1999488"/>
            <a:ext cx="341376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19" name="Text 17"/>
          <p:cNvSpPr/>
          <p:nvPr/>
        </p:nvSpPr>
        <p:spPr>
          <a:xfrm>
            <a:off x="4450080" y="2060448"/>
            <a:ext cx="331622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Anti-IL-23p19 mAb</a:t>
            </a:r>
            <a:endParaRPr lang="en-US" dirty="0">
              <a:solidFill>
                <a:prstClr val="black"/>
              </a:solidFill>
              <a:latin typeface="Calibri" panose="020F0502020204030204"/>
            </a:endParaRPr>
          </a:p>
        </p:txBody>
      </p:sp>
      <p:sp>
        <p:nvSpPr>
          <p:cNvPr id="20" name="Shape 18"/>
          <p:cNvSpPr/>
          <p:nvPr/>
        </p:nvSpPr>
        <p:spPr>
          <a:xfrm>
            <a:off x="7802880" y="1999488"/>
            <a:ext cx="3657600" cy="853440"/>
          </a:xfrm>
          <a:prstGeom prst="rect">
            <a:avLst/>
          </a:prstGeom>
          <a:solidFill>
            <a:srgbClr val="0D2E40"/>
          </a:solidFill>
          <a:ln w="12700">
            <a:solidFill>
              <a:srgbClr val="1A3F55"/>
            </a:solidFill>
            <a:prstDash val="solid"/>
          </a:ln>
        </p:spPr>
        <p:txBody>
          <a:bodyPr/>
          <a:lstStyle/>
          <a:p>
            <a:pPr algn="ctr"/>
            <a:endParaRPr lang="en-IN" sz="3200" dirty="0"/>
          </a:p>
        </p:txBody>
      </p:sp>
      <p:sp>
        <p:nvSpPr>
          <p:cNvPr id="21" name="Text 19"/>
          <p:cNvSpPr/>
          <p:nvPr/>
        </p:nvSpPr>
        <p:spPr>
          <a:xfrm>
            <a:off x="7863840" y="2060448"/>
            <a:ext cx="3560064" cy="731520"/>
          </a:xfrm>
          <a:prstGeom prst="rect">
            <a:avLst/>
          </a:prstGeom>
          <a:noFill/>
          <a:ln/>
        </p:spPr>
        <p:txBody>
          <a:bodyPr wrap="square" lIns="0" tIns="0" rIns="0" bIns="0" rtlCol="0" anchor="ctr"/>
          <a:lstStyle/>
          <a:p>
            <a:pPr algn="ctr" defTabSz="1219170"/>
            <a:r>
              <a:rPr lang="en-US" sz="1600" dirty="0">
                <a:solidFill>
                  <a:srgbClr val="FFFFFF"/>
                </a:solidFill>
                <a:latin typeface="Calibri" panose="020F0502020204030204"/>
              </a:rPr>
              <a:t>LUCENT-2: 36.6% clinical remission at 52w in UC (vs 18.2% PBO)</a:t>
            </a:r>
            <a:endParaRPr lang="en-US" sz="1600" dirty="0">
              <a:solidFill>
                <a:prstClr val="black"/>
              </a:solidFill>
              <a:latin typeface="Calibri" panose="020F0502020204030204"/>
            </a:endParaRPr>
          </a:p>
        </p:txBody>
      </p:sp>
      <p:sp>
        <p:nvSpPr>
          <p:cNvPr id="24" name="Shape 22"/>
          <p:cNvSpPr/>
          <p:nvPr/>
        </p:nvSpPr>
        <p:spPr>
          <a:xfrm>
            <a:off x="853440" y="2877312"/>
            <a:ext cx="1828800" cy="853440"/>
          </a:xfrm>
          <a:prstGeom prst="rect">
            <a:avLst/>
          </a:prstGeom>
          <a:solidFill>
            <a:srgbClr val="0A2540"/>
          </a:solidFill>
          <a:ln w="12700">
            <a:solidFill>
              <a:srgbClr val="1A3F55"/>
            </a:solidFill>
            <a:prstDash val="solid"/>
          </a:ln>
        </p:spPr>
        <p:txBody>
          <a:bodyPr/>
          <a:lstStyle/>
          <a:p>
            <a:pPr algn="ctr"/>
            <a:endParaRPr lang="en-IN" sz="2800" dirty="0"/>
          </a:p>
        </p:txBody>
      </p:sp>
      <p:sp>
        <p:nvSpPr>
          <p:cNvPr id="25" name="Text 23"/>
          <p:cNvSpPr/>
          <p:nvPr/>
        </p:nvSpPr>
        <p:spPr>
          <a:xfrm>
            <a:off x="914400" y="2938272"/>
            <a:ext cx="1731264" cy="731520"/>
          </a:xfrm>
          <a:prstGeom prst="rect">
            <a:avLst/>
          </a:prstGeom>
          <a:noFill/>
          <a:ln/>
        </p:spPr>
        <p:txBody>
          <a:bodyPr wrap="square" lIns="0" tIns="0" rIns="0" bIns="0" rtlCol="0" anchor="ctr"/>
          <a:lstStyle/>
          <a:p>
            <a:pPr algn="ctr" defTabSz="1219170"/>
            <a:r>
              <a:rPr lang="en-US" dirty="0">
                <a:solidFill>
                  <a:srgbClr val="83C5BE"/>
                </a:solidFill>
                <a:latin typeface="Calibri" panose="020F0502020204030204"/>
              </a:rPr>
              <a:t>IL-23 inhibitor</a:t>
            </a:r>
            <a:endParaRPr lang="en-US" dirty="0">
              <a:solidFill>
                <a:prstClr val="black"/>
              </a:solidFill>
              <a:latin typeface="Calibri" panose="020F0502020204030204"/>
            </a:endParaRPr>
          </a:p>
        </p:txBody>
      </p:sp>
      <p:sp>
        <p:nvSpPr>
          <p:cNvPr id="26" name="Shape 24"/>
          <p:cNvSpPr/>
          <p:nvPr/>
        </p:nvSpPr>
        <p:spPr>
          <a:xfrm>
            <a:off x="2682240" y="2877312"/>
            <a:ext cx="1706880" cy="853440"/>
          </a:xfrm>
          <a:prstGeom prst="rect">
            <a:avLst/>
          </a:prstGeom>
          <a:solidFill>
            <a:srgbClr val="0A2540"/>
          </a:solidFill>
          <a:ln w="12700">
            <a:solidFill>
              <a:srgbClr val="1A3F55"/>
            </a:solidFill>
            <a:prstDash val="solid"/>
          </a:ln>
        </p:spPr>
        <p:txBody>
          <a:bodyPr/>
          <a:lstStyle/>
          <a:p>
            <a:pPr algn="ctr"/>
            <a:endParaRPr lang="en-IN" sz="2800" dirty="0"/>
          </a:p>
        </p:txBody>
      </p:sp>
      <p:sp>
        <p:nvSpPr>
          <p:cNvPr id="27" name="Text 25"/>
          <p:cNvSpPr/>
          <p:nvPr/>
        </p:nvSpPr>
        <p:spPr>
          <a:xfrm>
            <a:off x="2743200" y="2938272"/>
            <a:ext cx="160934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Risankizumab</a:t>
            </a:r>
            <a:endParaRPr lang="en-US" dirty="0">
              <a:solidFill>
                <a:prstClr val="black"/>
              </a:solidFill>
              <a:latin typeface="Calibri" panose="020F0502020204030204"/>
            </a:endParaRPr>
          </a:p>
        </p:txBody>
      </p:sp>
      <p:sp>
        <p:nvSpPr>
          <p:cNvPr id="28" name="Shape 26"/>
          <p:cNvSpPr/>
          <p:nvPr/>
        </p:nvSpPr>
        <p:spPr>
          <a:xfrm>
            <a:off x="4389120" y="2877312"/>
            <a:ext cx="3413760" cy="853440"/>
          </a:xfrm>
          <a:prstGeom prst="rect">
            <a:avLst/>
          </a:prstGeom>
          <a:solidFill>
            <a:srgbClr val="0A2540"/>
          </a:solidFill>
          <a:ln w="12700">
            <a:solidFill>
              <a:srgbClr val="1A3F55"/>
            </a:solidFill>
            <a:prstDash val="solid"/>
          </a:ln>
        </p:spPr>
        <p:txBody>
          <a:bodyPr/>
          <a:lstStyle/>
          <a:p>
            <a:pPr algn="ctr"/>
            <a:endParaRPr lang="en-IN" sz="2800" dirty="0"/>
          </a:p>
        </p:txBody>
      </p:sp>
      <p:sp>
        <p:nvSpPr>
          <p:cNvPr id="29" name="Text 27"/>
          <p:cNvSpPr/>
          <p:nvPr/>
        </p:nvSpPr>
        <p:spPr>
          <a:xfrm>
            <a:off x="4450080" y="2938272"/>
            <a:ext cx="331622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Anti-IL-23p19 mAb</a:t>
            </a:r>
            <a:endParaRPr lang="en-US" dirty="0">
              <a:solidFill>
                <a:prstClr val="black"/>
              </a:solidFill>
              <a:latin typeface="Calibri" panose="020F0502020204030204"/>
            </a:endParaRPr>
          </a:p>
        </p:txBody>
      </p:sp>
      <p:sp>
        <p:nvSpPr>
          <p:cNvPr id="30" name="Shape 28"/>
          <p:cNvSpPr/>
          <p:nvPr/>
        </p:nvSpPr>
        <p:spPr>
          <a:xfrm>
            <a:off x="7802880" y="2877312"/>
            <a:ext cx="3657600" cy="853440"/>
          </a:xfrm>
          <a:prstGeom prst="rect">
            <a:avLst/>
          </a:prstGeom>
          <a:solidFill>
            <a:srgbClr val="0A2540"/>
          </a:solidFill>
          <a:ln w="12700">
            <a:solidFill>
              <a:srgbClr val="1A3F55"/>
            </a:solidFill>
            <a:prstDash val="solid"/>
          </a:ln>
        </p:spPr>
        <p:txBody>
          <a:bodyPr/>
          <a:lstStyle/>
          <a:p>
            <a:pPr algn="ctr"/>
            <a:endParaRPr lang="en-IN" sz="3200" dirty="0"/>
          </a:p>
        </p:txBody>
      </p:sp>
      <p:sp>
        <p:nvSpPr>
          <p:cNvPr id="31" name="Text 29"/>
          <p:cNvSpPr/>
          <p:nvPr/>
        </p:nvSpPr>
        <p:spPr>
          <a:xfrm>
            <a:off x="7863840" y="2938272"/>
            <a:ext cx="3560064" cy="731520"/>
          </a:xfrm>
          <a:prstGeom prst="rect">
            <a:avLst/>
          </a:prstGeom>
          <a:noFill/>
          <a:ln/>
        </p:spPr>
        <p:txBody>
          <a:bodyPr wrap="square" lIns="0" tIns="0" rIns="0" bIns="0" rtlCol="0" anchor="ctr"/>
          <a:lstStyle/>
          <a:p>
            <a:pPr algn="ctr" defTabSz="1219170"/>
            <a:r>
              <a:rPr lang="en-US" sz="1600" dirty="0">
                <a:solidFill>
                  <a:srgbClr val="FFFFFF"/>
                </a:solidFill>
                <a:latin typeface="Calibri" panose="020F0502020204030204"/>
              </a:rPr>
              <a:t>MOTIVATE/ADVANCE: 45% endoscopic remission in CD at 52w vs 13% PBO</a:t>
            </a:r>
            <a:endParaRPr lang="en-US" sz="1600" dirty="0">
              <a:solidFill>
                <a:prstClr val="black"/>
              </a:solidFill>
              <a:latin typeface="Calibri" panose="020F0502020204030204"/>
            </a:endParaRPr>
          </a:p>
        </p:txBody>
      </p:sp>
      <p:sp>
        <p:nvSpPr>
          <p:cNvPr id="34" name="Shape 32"/>
          <p:cNvSpPr/>
          <p:nvPr/>
        </p:nvSpPr>
        <p:spPr>
          <a:xfrm>
            <a:off x="853440" y="3755136"/>
            <a:ext cx="182880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35" name="Text 33"/>
          <p:cNvSpPr/>
          <p:nvPr/>
        </p:nvSpPr>
        <p:spPr>
          <a:xfrm>
            <a:off x="914400" y="3816096"/>
            <a:ext cx="1731264" cy="731520"/>
          </a:xfrm>
          <a:prstGeom prst="rect">
            <a:avLst/>
          </a:prstGeom>
          <a:noFill/>
          <a:ln/>
        </p:spPr>
        <p:txBody>
          <a:bodyPr wrap="square" lIns="0" tIns="0" rIns="0" bIns="0" rtlCol="0" anchor="ctr"/>
          <a:lstStyle/>
          <a:p>
            <a:pPr algn="ctr" defTabSz="1219170"/>
            <a:r>
              <a:rPr lang="en-US" dirty="0">
                <a:solidFill>
                  <a:srgbClr val="83C5BE"/>
                </a:solidFill>
                <a:latin typeface="Calibri" panose="020F0502020204030204"/>
              </a:rPr>
              <a:t>Selective JAK1i</a:t>
            </a:r>
            <a:endParaRPr lang="en-US" dirty="0">
              <a:solidFill>
                <a:prstClr val="black"/>
              </a:solidFill>
              <a:latin typeface="Calibri" panose="020F0502020204030204"/>
            </a:endParaRPr>
          </a:p>
        </p:txBody>
      </p:sp>
      <p:sp>
        <p:nvSpPr>
          <p:cNvPr id="36" name="Shape 34"/>
          <p:cNvSpPr/>
          <p:nvPr/>
        </p:nvSpPr>
        <p:spPr>
          <a:xfrm>
            <a:off x="2682240" y="3755136"/>
            <a:ext cx="170688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37" name="Text 35"/>
          <p:cNvSpPr/>
          <p:nvPr/>
        </p:nvSpPr>
        <p:spPr>
          <a:xfrm>
            <a:off x="2743200" y="3816096"/>
            <a:ext cx="160934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Upadacitinib</a:t>
            </a:r>
            <a:endParaRPr lang="en-US" dirty="0">
              <a:solidFill>
                <a:prstClr val="black"/>
              </a:solidFill>
              <a:latin typeface="Calibri" panose="020F0502020204030204"/>
            </a:endParaRPr>
          </a:p>
        </p:txBody>
      </p:sp>
      <p:sp>
        <p:nvSpPr>
          <p:cNvPr id="38" name="Shape 36"/>
          <p:cNvSpPr/>
          <p:nvPr/>
        </p:nvSpPr>
        <p:spPr>
          <a:xfrm>
            <a:off x="4389120" y="3755136"/>
            <a:ext cx="341376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39" name="Text 37"/>
          <p:cNvSpPr/>
          <p:nvPr/>
        </p:nvSpPr>
        <p:spPr>
          <a:xfrm>
            <a:off x="4450080" y="3816096"/>
            <a:ext cx="331622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JAK1 selective inhibitor</a:t>
            </a:r>
            <a:endParaRPr lang="en-US" dirty="0">
              <a:solidFill>
                <a:prstClr val="black"/>
              </a:solidFill>
              <a:latin typeface="Calibri" panose="020F0502020204030204"/>
            </a:endParaRPr>
          </a:p>
        </p:txBody>
      </p:sp>
      <p:sp>
        <p:nvSpPr>
          <p:cNvPr id="40" name="Shape 38"/>
          <p:cNvSpPr/>
          <p:nvPr/>
        </p:nvSpPr>
        <p:spPr>
          <a:xfrm>
            <a:off x="7802880" y="3755136"/>
            <a:ext cx="3657600" cy="853440"/>
          </a:xfrm>
          <a:prstGeom prst="rect">
            <a:avLst/>
          </a:prstGeom>
          <a:solidFill>
            <a:srgbClr val="0D2E40"/>
          </a:solidFill>
          <a:ln w="12700">
            <a:solidFill>
              <a:srgbClr val="1A3F55"/>
            </a:solidFill>
            <a:prstDash val="solid"/>
          </a:ln>
        </p:spPr>
        <p:txBody>
          <a:bodyPr/>
          <a:lstStyle/>
          <a:p>
            <a:pPr algn="ctr"/>
            <a:endParaRPr lang="en-IN" sz="3200" dirty="0"/>
          </a:p>
        </p:txBody>
      </p:sp>
      <p:sp>
        <p:nvSpPr>
          <p:cNvPr id="41" name="Text 39"/>
          <p:cNvSpPr/>
          <p:nvPr/>
        </p:nvSpPr>
        <p:spPr>
          <a:xfrm>
            <a:off x="7863840" y="3816096"/>
            <a:ext cx="3560064" cy="731520"/>
          </a:xfrm>
          <a:prstGeom prst="rect">
            <a:avLst/>
          </a:prstGeom>
          <a:noFill/>
          <a:ln/>
        </p:spPr>
        <p:txBody>
          <a:bodyPr wrap="square" lIns="0" tIns="0" rIns="0" bIns="0" rtlCol="0" anchor="ctr"/>
          <a:lstStyle/>
          <a:p>
            <a:pPr algn="ctr" defTabSz="1219170"/>
            <a:r>
              <a:rPr lang="en-US" sz="1600" dirty="0">
                <a:solidFill>
                  <a:srgbClr val="FFFFFF"/>
                </a:solidFill>
                <a:latin typeface="Calibri" panose="020F0502020204030204"/>
              </a:rPr>
              <a:t>U-ACHIEVE: 26.1% histologic remission in UC; fastest onset of any approved agent at 2 weeks</a:t>
            </a:r>
            <a:endParaRPr lang="en-US" sz="1600" dirty="0">
              <a:solidFill>
                <a:prstClr val="black"/>
              </a:solidFill>
              <a:latin typeface="Calibri" panose="020F0502020204030204"/>
            </a:endParaRPr>
          </a:p>
        </p:txBody>
      </p:sp>
      <p:sp>
        <p:nvSpPr>
          <p:cNvPr id="44" name="Shape 42"/>
          <p:cNvSpPr/>
          <p:nvPr/>
        </p:nvSpPr>
        <p:spPr>
          <a:xfrm>
            <a:off x="853440" y="4632960"/>
            <a:ext cx="1828800" cy="853440"/>
          </a:xfrm>
          <a:prstGeom prst="rect">
            <a:avLst/>
          </a:prstGeom>
          <a:solidFill>
            <a:srgbClr val="0A2540"/>
          </a:solidFill>
          <a:ln w="12700">
            <a:solidFill>
              <a:srgbClr val="1A3F55"/>
            </a:solidFill>
            <a:prstDash val="solid"/>
          </a:ln>
        </p:spPr>
        <p:txBody>
          <a:bodyPr/>
          <a:lstStyle/>
          <a:p>
            <a:pPr algn="ctr"/>
            <a:endParaRPr lang="en-IN" sz="2800" dirty="0"/>
          </a:p>
        </p:txBody>
      </p:sp>
      <p:sp>
        <p:nvSpPr>
          <p:cNvPr id="45" name="Text 43"/>
          <p:cNvSpPr/>
          <p:nvPr/>
        </p:nvSpPr>
        <p:spPr>
          <a:xfrm>
            <a:off x="914400" y="4693920"/>
            <a:ext cx="1731264" cy="731520"/>
          </a:xfrm>
          <a:prstGeom prst="rect">
            <a:avLst/>
          </a:prstGeom>
          <a:noFill/>
          <a:ln/>
        </p:spPr>
        <p:txBody>
          <a:bodyPr wrap="square" lIns="0" tIns="0" rIns="0" bIns="0" rtlCol="0" anchor="ctr"/>
          <a:lstStyle/>
          <a:p>
            <a:pPr algn="ctr" defTabSz="1219170"/>
            <a:r>
              <a:rPr lang="en-US" dirty="0">
                <a:solidFill>
                  <a:srgbClr val="83C5BE"/>
                </a:solidFill>
                <a:latin typeface="Calibri" panose="020F0502020204030204"/>
              </a:rPr>
              <a:t>TYK2 inhibitor</a:t>
            </a:r>
            <a:endParaRPr lang="en-US" dirty="0">
              <a:solidFill>
                <a:prstClr val="black"/>
              </a:solidFill>
              <a:latin typeface="Calibri" panose="020F0502020204030204"/>
            </a:endParaRPr>
          </a:p>
        </p:txBody>
      </p:sp>
      <p:sp>
        <p:nvSpPr>
          <p:cNvPr id="46" name="Shape 44"/>
          <p:cNvSpPr/>
          <p:nvPr/>
        </p:nvSpPr>
        <p:spPr>
          <a:xfrm>
            <a:off x="2682240" y="4632960"/>
            <a:ext cx="1706880" cy="853440"/>
          </a:xfrm>
          <a:prstGeom prst="rect">
            <a:avLst/>
          </a:prstGeom>
          <a:solidFill>
            <a:srgbClr val="0A2540"/>
          </a:solidFill>
          <a:ln w="12700">
            <a:solidFill>
              <a:srgbClr val="1A3F55"/>
            </a:solidFill>
            <a:prstDash val="solid"/>
          </a:ln>
        </p:spPr>
        <p:txBody>
          <a:bodyPr/>
          <a:lstStyle/>
          <a:p>
            <a:pPr algn="ctr"/>
            <a:endParaRPr lang="en-IN" sz="2800" dirty="0"/>
          </a:p>
        </p:txBody>
      </p:sp>
      <p:sp>
        <p:nvSpPr>
          <p:cNvPr id="47" name="Text 45"/>
          <p:cNvSpPr/>
          <p:nvPr/>
        </p:nvSpPr>
        <p:spPr>
          <a:xfrm>
            <a:off x="2743200" y="4693920"/>
            <a:ext cx="160934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Deucravacitinib</a:t>
            </a:r>
            <a:endParaRPr lang="en-US" dirty="0">
              <a:solidFill>
                <a:prstClr val="black"/>
              </a:solidFill>
              <a:latin typeface="Calibri" panose="020F0502020204030204"/>
            </a:endParaRPr>
          </a:p>
        </p:txBody>
      </p:sp>
      <p:sp>
        <p:nvSpPr>
          <p:cNvPr id="48" name="Shape 46"/>
          <p:cNvSpPr/>
          <p:nvPr/>
        </p:nvSpPr>
        <p:spPr>
          <a:xfrm>
            <a:off x="4389120" y="4632960"/>
            <a:ext cx="3413760" cy="853440"/>
          </a:xfrm>
          <a:prstGeom prst="rect">
            <a:avLst/>
          </a:prstGeom>
          <a:solidFill>
            <a:srgbClr val="0A2540"/>
          </a:solidFill>
          <a:ln w="12700">
            <a:solidFill>
              <a:srgbClr val="1A3F55"/>
            </a:solidFill>
            <a:prstDash val="solid"/>
          </a:ln>
        </p:spPr>
        <p:txBody>
          <a:bodyPr/>
          <a:lstStyle/>
          <a:p>
            <a:pPr algn="ctr"/>
            <a:endParaRPr lang="en-IN" sz="2800" dirty="0"/>
          </a:p>
        </p:txBody>
      </p:sp>
      <p:sp>
        <p:nvSpPr>
          <p:cNvPr id="49" name="Text 47"/>
          <p:cNvSpPr/>
          <p:nvPr/>
        </p:nvSpPr>
        <p:spPr>
          <a:xfrm>
            <a:off x="4450080" y="4693920"/>
            <a:ext cx="331622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Allosteric TYK2 blockade</a:t>
            </a:r>
            <a:endParaRPr lang="en-US" dirty="0">
              <a:solidFill>
                <a:prstClr val="black"/>
              </a:solidFill>
              <a:latin typeface="Calibri" panose="020F0502020204030204"/>
            </a:endParaRPr>
          </a:p>
        </p:txBody>
      </p:sp>
      <p:sp>
        <p:nvSpPr>
          <p:cNvPr id="50" name="Shape 48"/>
          <p:cNvSpPr/>
          <p:nvPr/>
        </p:nvSpPr>
        <p:spPr>
          <a:xfrm>
            <a:off x="7802880" y="4632960"/>
            <a:ext cx="3657600" cy="853440"/>
          </a:xfrm>
          <a:prstGeom prst="rect">
            <a:avLst/>
          </a:prstGeom>
          <a:solidFill>
            <a:srgbClr val="0A2540"/>
          </a:solidFill>
          <a:ln w="12700">
            <a:solidFill>
              <a:srgbClr val="1A3F55"/>
            </a:solidFill>
            <a:prstDash val="solid"/>
          </a:ln>
        </p:spPr>
        <p:txBody>
          <a:bodyPr/>
          <a:lstStyle/>
          <a:p>
            <a:pPr algn="ctr"/>
            <a:endParaRPr lang="en-IN" sz="3200" dirty="0"/>
          </a:p>
        </p:txBody>
      </p:sp>
      <p:sp>
        <p:nvSpPr>
          <p:cNvPr id="51" name="Text 49"/>
          <p:cNvSpPr/>
          <p:nvPr/>
        </p:nvSpPr>
        <p:spPr>
          <a:xfrm>
            <a:off x="7863840" y="4693920"/>
            <a:ext cx="3560064" cy="731520"/>
          </a:xfrm>
          <a:prstGeom prst="rect">
            <a:avLst/>
          </a:prstGeom>
          <a:noFill/>
          <a:ln/>
        </p:spPr>
        <p:txBody>
          <a:bodyPr wrap="square" lIns="0" tIns="0" rIns="0" bIns="0" rtlCol="0" anchor="ctr"/>
          <a:lstStyle/>
          <a:p>
            <a:pPr algn="ctr" defTabSz="1219170"/>
            <a:r>
              <a:rPr lang="en-US" sz="1600" dirty="0">
                <a:solidFill>
                  <a:srgbClr val="FFFFFF"/>
                </a:solidFill>
                <a:latin typeface="Calibri" panose="020F0502020204030204"/>
              </a:rPr>
              <a:t>LATTICE-UC: Phase 2 remission 34.9% vs 7.7% PBO; oral, no JAK class warnings</a:t>
            </a:r>
            <a:endParaRPr lang="en-US" sz="1600" dirty="0">
              <a:solidFill>
                <a:prstClr val="black"/>
              </a:solidFill>
              <a:latin typeface="Calibri" panose="020F0502020204030204"/>
            </a:endParaRPr>
          </a:p>
        </p:txBody>
      </p:sp>
      <p:sp>
        <p:nvSpPr>
          <p:cNvPr id="54" name="Shape 52"/>
          <p:cNvSpPr/>
          <p:nvPr/>
        </p:nvSpPr>
        <p:spPr>
          <a:xfrm>
            <a:off x="853440" y="5510784"/>
            <a:ext cx="182880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55" name="Text 53"/>
          <p:cNvSpPr/>
          <p:nvPr/>
        </p:nvSpPr>
        <p:spPr>
          <a:xfrm>
            <a:off x="914400" y="5571744"/>
            <a:ext cx="1731264" cy="731520"/>
          </a:xfrm>
          <a:prstGeom prst="rect">
            <a:avLst/>
          </a:prstGeom>
          <a:noFill/>
          <a:ln/>
        </p:spPr>
        <p:txBody>
          <a:bodyPr wrap="square" lIns="0" tIns="0" rIns="0" bIns="0" rtlCol="0" anchor="ctr"/>
          <a:lstStyle/>
          <a:p>
            <a:pPr algn="ctr" defTabSz="1219170"/>
            <a:r>
              <a:rPr lang="en-US" dirty="0">
                <a:solidFill>
                  <a:srgbClr val="83C5BE"/>
                </a:solidFill>
                <a:latin typeface="Calibri" panose="020F0502020204030204"/>
              </a:rPr>
              <a:t>Gut-selective JAKi</a:t>
            </a:r>
            <a:endParaRPr lang="en-US" dirty="0">
              <a:solidFill>
                <a:prstClr val="black"/>
              </a:solidFill>
              <a:latin typeface="Calibri" panose="020F0502020204030204"/>
            </a:endParaRPr>
          </a:p>
        </p:txBody>
      </p:sp>
      <p:sp>
        <p:nvSpPr>
          <p:cNvPr id="56" name="Shape 54"/>
          <p:cNvSpPr/>
          <p:nvPr/>
        </p:nvSpPr>
        <p:spPr>
          <a:xfrm>
            <a:off x="2682240" y="5510784"/>
            <a:ext cx="170688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57" name="Text 55"/>
          <p:cNvSpPr/>
          <p:nvPr/>
        </p:nvSpPr>
        <p:spPr>
          <a:xfrm>
            <a:off x="2743200" y="5571744"/>
            <a:ext cx="160934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Izencitinib (TD-1473)</a:t>
            </a:r>
            <a:endParaRPr lang="en-US" dirty="0">
              <a:solidFill>
                <a:prstClr val="black"/>
              </a:solidFill>
              <a:latin typeface="Calibri" panose="020F0502020204030204"/>
            </a:endParaRPr>
          </a:p>
        </p:txBody>
      </p:sp>
      <p:sp>
        <p:nvSpPr>
          <p:cNvPr id="58" name="Shape 56"/>
          <p:cNvSpPr/>
          <p:nvPr/>
        </p:nvSpPr>
        <p:spPr>
          <a:xfrm>
            <a:off x="4389120" y="5510784"/>
            <a:ext cx="3413760" cy="853440"/>
          </a:xfrm>
          <a:prstGeom prst="rect">
            <a:avLst/>
          </a:prstGeom>
          <a:solidFill>
            <a:srgbClr val="0D2E40"/>
          </a:solidFill>
          <a:ln w="12700">
            <a:solidFill>
              <a:srgbClr val="1A3F55"/>
            </a:solidFill>
            <a:prstDash val="solid"/>
          </a:ln>
        </p:spPr>
        <p:txBody>
          <a:bodyPr/>
          <a:lstStyle/>
          <a:p>
            <a:pPr algn="ctr"/>
            <a:endParaRPr lang="en-IN" sz="2800" dirty="0"/>
          </a:p>
        </p:txBody>
      </p:sp>
      <p:sp>
        <p:nvSpPr>
          <p:cNvPr id="59" name="Text 57"/>
          <p:cNvSpPr/>
          <p:nvPr/>
        </p:nvSpPr>
        <p:spPr>
          <a:xfrm>
            <a:off x="4450080" y="5571744"/>
            <a:ext cx="3316224" cy="731520"/>
          </a:xfrm>
          <a:prstGeom prst="rect">
            <a:avLst/>
          </a:prstGeom>
          <a:noFill/>
          <a:ln/>
        </p:spPr>
        <p:txBody>
          <a:bodyPr wrap="square" lIns="0" tIns="0" rIns="0" bIns="0" rtlCol="0" anchor="ctr"/>
          <a:lstStyle/>
          <a:p>
            <a:pPr algn="ctr" defTabSz="1219170"/>
            <a:r>
              <a:rPr lang="en-US" dirty="0">
                <a:solidFill>
                  <a:srgbClr val="FFFFFF"/>
                </a:solidFill>
                <a:latin typeface="Calibri" panose="020F0502020204030204"/>
              </a:rPr>
              <a:t>Pan-JAK, gut-restricted</a:t>
            </a:r>
            <a:endParaRPr lang="en-US" dirty="0">
              <a:solidFill>
                <a:prstClr val="black"/>
              </a:solidFill>
              <a:latin typeface="Calibri" panose="020F0502020204030204"/>
            </a:endParaRPr>
          </a:p>
        </p:txBody>
      </p:sp>
      <p:sp>
        <p:nvSpPr>
          <p:cNvPr id="60" name="Shape 58"/>
          <p:cNvSpPr/>
          <p:nvPr/>
        </p:nvSpPr>
        <p:spPr>
          <a:xfrm>
            <a:off x="7802880" y="5510784"/>
            <a:ext cx="3657600" cy="853440"/>
          </a:xfrm>
          <a:prstGeom prst="rect">
            <a:avLst/>
          </a:prstGeom>
          <a:solidFill>
            <a:srgbClr val="0D2E40"/>
          </a:solidFill>
          <a:ln w="12700">
            <a:solidFill>
              <a:srgbClr val="1A3F55"/>
            </a:solidFill>
            <a:prstDash val="solid"/>
          </a:ln>
        </p:spPr>
        <p:txBody>
          <a:bodyPr/>
          <a:lstStyle/>
          <a:p>
            <a:pPr algn="ctr"/>
            <a:endParaRPr lang="en-IN" sz="3200" dirty="0"/>
          </a:p>
        </p:txBody>
      </p:sp>
      <p:sp>
        <p:nvSpPr>
          <p:cNvPr id="61" name="Text 59"/>
          <p:cNvSpPr/>
          <p:nvPr/>
        </p:nvSpPr>
        <p:spPr>
          <a:xfrm>
            <a:off x="7863840" y="5571744"/>
            <a:ext cx="3560064" cy="731520"/>
          </a:xfrm>
          <a:prstGeom prst="rect">
            <a:avLst/>
          </a:prstGeom>
          <a:noFill/>
          <a:ln/>
        </p:spPr>
        <p:txBody>
          <a:bodyPr wrap="square" lIns="0" tIns="0" rIns="0" bIns="0" rtlCol="0" anchor="ctr"/>
          <a:lstStyle/>
          <a:p>
            <a:pPr algn="ctr" defTabSz="1219170"/>
            <a:r>
              <a:rPr lang="en-US" sz="1600" dirty="0">
                <a:solidFill>
                  <a:srgbClr val="FFFFFF"/>
                </a:solidFill>
                <a:latin typeface="Calibri" panose="020F0502020204030204"/>
              </a:rPr>
              <a:t>Phase 2 complete; systemic exposure &lt;1% of oral dose; reduced toxicity profile</a:t>
            </a:r>
            <a:endParaRPr lang="en-US" sz="1600" dirty="0">
              <a:solidFill>
                <a:prstClr val="black"/>
              </a:solidFill>
              <a:latin typeface="Calibri" panose="020F0502020204030204"/>
            </a:endParaRPr>
          </a:p>
        </p:txBody>
      </p:sp>
      <p:sp>
        <p:nvSpPr>
          <p:cNvPr id="64" name="Text 62"/>
          <p:cNvSpPr/>
          <p:nvPr/>
        </p:nvSpPr>
        <p:spPr>
          <a:xfrm>
            <a:off x="60960" y="6589776"/>
            <a:ext cx="11826240" cy="268224"/>
          </a:xfrm>
          <a:prstGeom prst="rect">
            <a:avLst/>
          </a:prstGeom>
          <a:noFill/>
          <a:ln/>
        </p:spPr>
        <p:txBody>
          <a:bodyPr wrap="square" lIns="0" tIns="0" rIns="0" bIns="0" rtlCol="0" anchor="ctr"/>
          <a:lstStyle/>
          <a:p>
            <a:pPr defTabSz="1219170"/>
            <a:r>
              <a:rPr lang="en-US" sz="1100" dirty="0">
                <a:latin typeface="Calibri" panose="020F0502020204030204"/>
              </a:rPr>
              <a:t>D'Haens G. NEJM 2023;Ferrante M. Lancet 2022;Danese S. Lancet 2022; Sandborn WJ. Gastroenterology 2023; Parsons ME. CGH 2023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385E1BDC-A9B0-4A87-82E3-F3187F69A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61" name="Rectangle 60">
            <a:extLst>
              <a:ext uri="{FF2B5EF4-FFF2-40B4-BE49-F238E27FC236}">
                <a16:creationId xmlns:a16="http://schemas.microsoft.com/office/drawing/2014/main" id="{0990C621-3B8B-4820-8328-D47EF7CE8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91DE5B-D5D0-CABF-971F-B1BAE60E6B4C}"/>
              </a:ext>
            </a:extLst>
          </p:cNvPr>
          <p:cNvSpPr>
            <a:spLocks noGrp="1"/>
          </p:cNvSpPr>
          <p:nvPr>
            <p:ph type="title"/>
          </p:nvPr>
        </p:nvSpPr>
        <p:spPr>
          <a:xfrm>
            <a:off x="682432" y="586822"/>
            <a:ext cx="4026728" cy="1645920"/>
          </a:xfrm>
        </p:spPr>
        <p:txBody>
          <a:bodyPr>
            <a:normAutofit/>
          </a:bodyPr>
          <a:lstStyle/>
          <a:p>
            <a:r>
              <a:rPr lang="en-IN" sz="3200" b="1" dirty="0">
                <a:solidFill>
                  <a:srgbClr val="002060"/>
                </a:solidFill>
              </a:rPr>
              <a:t>Advances in Hepatitis and Liver Disease</a:t>
            </a:r>
          </a:p>
        </p:txBody>
      </p:sp>
      <p:sp>
        <p:nvSpPr>
          <p:cNvPr id="63" name="Rectangle 62">
            <a:extLst>
              <a:ext uri="{FF2B5EF4-FFF2-40B4-BE49-F238E27FC236}">
                <a16:creationId xmlns:a16="http://schemas.microsoft.com/office/drawing/2014/main" id="{C1A2385B-1D2A-4E17-84FA-6CB7F0AAE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65" name="Rectangle 64">
            <a:extLst>
              <a:ext uri="{FF2B5EF4-FFF2-40B4-BE49-F238E27FC236}">
                <a16:creationId xmlns:a16="http://schemas.microsoft.com/office/drawing/2014/main" id="{5E791F2F-79DB-4CC0-9FA1-001E3E91E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AB6B935-7B57-FE17-1904-E37C9D15EFE8}"/>
              </a:ext>
            </a:extLst>
          </p:cNvPr>
          <p:cNvSpPr>
            <a:spLocks noGrp="1"/>
          </p:cNvSpPr>
          <p:nvPr>
            <p:ph idx="1"/>
          </p:nvPr>
        </p:nvSpPr>
        <p:spPr>
          <a:xfrm>
            <a:off x="5002493" y="365125"/>
            <a:ext cx="6616803" cy="2089317"/>
          </a:xfrm>
        </p:spPr>
        <p:txBody>
          <a:bodyPr anchor="ctr">
            <a:normAutofit fontScale="92500" lnSpcReduction="10000"/>
          </a:bodyPr>
          <a:lstStyle/>
          <a:p>
            <a:r>
              <a:rPr lang="en-IN" sz="1800" dirty="0"/>
              <a:t>Direct‑acting antiviral (DAA) therapies have revolutionized the treatment of hepatitis C</a:t>
            </a:r>
          </a:p>
          <a:p>
            <a:r>
              <a:rPr lang="en-IN" sz="1800" dirty="0"/>
              <a:t>These agents achieve sustained virological response (cure) rates exceeding 95%, making hepatitis C a curable disease in most patients.</a:t>
            </a:r>
          </a:p>
          <a:p>
            <a:r>
              <a:rPr lang="en-IN" sz="1800" dirty="0"/>
              <a:t>In chronic hepatitis B, nucleos(t)ide analogues such as tenofovir and entecavir effectively suppress viral replication and reduce disease progression.</a:t>
            </a:r>
          </a:p>
        </p:txBody>
      </p:sp>
      <p:pic>
        <p:nvPicPr>
          <p:cNvPr id="5" name="Picture 4">
            <a:extLst>
              <a:ext uri="{FF2B5EF4-FFF2-40B4-BE49-F238E27FC236}">
                <a16:creationId xmlns:a16="http://schemas.microsoft.com/office/drawing/2014/main" id="{4776E2C1-5AE7-8D1D-C848-20AC117CF1BF}"/>
              </a:ext>
            </a:extLst>
          </p:cNvPr>
          <p:cNvPicPr>
            <a:picLocks noChangeAspect="1"/>
          </p:cNvPicPr>
          <p:nvPr/>
        </p:nvPicPr>
        <p:blipFill>
          <a:blip r:embed="rId3"/>
          <a:srcRect t="-870" r="2" b="3"/>
          <a:stretch>
            <a:fillRect/>
          </a:stretch>
        </p:blipFill>
        <p:spPr>
          <a:xfrm>
            <a:off x="0" y="2434088"/>
            <a:ext cx="5610925" cy="4058787"/>
          </a:xfrm>
          <a:prstGeom prst="rect">
            <a:avLst/>
          </a:prstGeom>
        </p:spPr>
      </p:pic>
      <p:pic>
        <p:nvPicPr>
          <p:cNvPr id="7" name="Picture 6">
            <a:extLst>
              <a:ext uri="{FF2B5EF4-FFF2-40B4-BE49-F238E27FC236}">
                <a16:creationId xmlns:a16="http://schemas.microsoft.com/office/drawing/2014/main" id="{EA19FBD3-DA23-5301-6FC0-D837BEB201C8}"/>
              </a:ext>
            </a:extLst>
          </p:cNvPr>
          <p:cNvPicPr>
            <a:picLocks noChangeAspect="1"/>
          </p:cNvPicPr>
          <p:nvPr/>
        </p:nvPicPr>
        <p:blipFill>
          <a:blip r:embed="rId4"/>
          <a:srcRect l="3833" t="-2" r="3098" b="3"/>
          <a:stretch>
            <a:fillRect/>
          </a:stretch>
        </p:blipFill>
        <p:spPr>
          <a:xfrm>
            <a:off x="5595257" y="2528194"/>
            <a:ext cx="6596743" cy="3839948"/>
          </a:xfrm>
          <a:prstGeom prst="rect">
            <a:avLst/>
          </a:prstGeom>
        </p:spPr>
      </p:pic>
      <p:sp>
        <p:nvSpPr>
          <p:cNvPr id="9" name="TextBox 8">
            <a:extLst>
              <a:ext uri="{FF2B5EF4-FFF2-40B4-BE49-F238E27FC236}">
                <a16:creationId xmlns:a16="http://schemas.microsoft.com/office/drawing/2014/main" id="{F8B58C8B-6F08-D987-B0E8-DCD1E938BA98}"/>
              </a:ext>
            </a:extLst>
          </p:cNvPr>
          <p:cNvSpPr txBox="1"/>
          <p:nvPr/>
        </p:nvSpPr>
        <p:spPr>
          <a:xfrm>
            <a:off x="0" y="6475383"/>
            <a:ext cx="12192000" cy="400110"/>
          </a:xfrm>
          <a:prstGeom prst="rect">
            <a:avLst/>
          </a:prstGeom>
          <a:noFill/>
        </p:spPr>
        <p:txBody>
          <a:bodyPr wrap="square">
            <a:spAutoFit/>
          </a:bodyPr>
          <a:lstStyle/>
          <a:p>
            <a:r>
              <a:rPr lang="en-IN" sz="1000" dirty="0"/>
              <a:t>Abbreviations: ETV, entecavir; LAM, lamivudine; TDF, tenofovir disoproxil fumarate; TAF, tenofovir alafenamide; HBsAg, hepatitis B surface antigen; HCC, hepatocellular carcinoma; LSM, liver stiffness measure; NA, nucleos/tide analogue.</a:t>
            </a:r>
          </a:p>
        </p:txBody>
      </p:sp>
    </p:spTree>
    <p:extLst>
      <p:ext uri="{BB962C8B-B14F-4D97-AF65-F5344CB8AC3E}">
        <p14:creationId xmlns:p14="http://schemas.microsoft.com/office/powerpoint/2010/main" val="4030029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945F59CB-571C-BFFD-28EA-9C2BE348F21D}"/>
              </a:ext>
            </a:extLst>
          </p:cNvPr>
          <p:cNvPicPr>
            <a:picLocks noChangeAspect="1"/>
          </p:cNvPicPr>
          <p:nvPr/>
        </p:nvPicPr>
        <p:blipFill>
          <a:blip r:embed="rId2"/>
          <a:stretch>
            <a:fillRect/>
          </a:stretch>
        </p:blipFill>
        <p:spPr>
          <a:xfrm>
            <a:off x="323440" y="-4103"/>
            <a:ext cx="6529067" cy="6235260"/>
          </a:xfrm>
          <a:prstGeom prst="rect">
            <a:avLst/>
          </a:prstGeom>
        </p:spPr>
      </p:pic>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33B67F-39B0-7EC3-E3A6-1CC3E7F0F188}"/>
              </a:ext>
            </a:extLst>
          </p:cNvPr>
          <p:cNvSpPr>
            <a:spLocks noGrp="1"/>
          </p:cNvSpPr>
          <p:nvPr>
            <p:ph type="title"/>
          </p:nvPr>
        </p:nvSpPr>
        <p:spPr>
          <a:xfrm>
            <a:off x="7894574" y="1056640"/>
            <a:ext cx="3355583" cy="3125746"/>
          </a:xfrm>
        </p:spPr>
        <p:txBody>
          <a:bodyPr vert="horz" lIns="91440" tIns="45720" rIns="91440" bIns="45720" rtlCol="0" anchor="b">
            <a:normAutofit/>
          </a:bodyPr>
          <a:lstStyle/>
          <a:p>
            <a:r>
              <a:rPr lang="en-US" sz="4000" b="1" kern="1200" dirty="0">
                <a:solidFill>
                  <a:srgbClr val="00B0F0"/>
                </a:solidFill>
                <a:latin typeface="+mj-lt"/>
                <a:ea typeface="+mj-ea"/>
                <a:cs typeface="+mj-cs"/>
              </a:rPr>
              <a:t>Management Algorithm for Hepatitis B in Pregnancy</a:t>
            </a:r>
          </a:p>
        </p:txBody>
      </p:sp>
      <p:sp>
        <p:nvSpPr>
          <p:cNvPr id="7" name="TextBox 6">
            <a:extLst>
              <a:ext uri="{FF2B5EF4-FFF2-40B4-BE49-F238E27FC236}">
                <a16:creationId xmlns:a16="http://schemas.microsoft.com/office/drawing/2014/main" id="{D54546FB-1696-8B9F-CDC2-4D2F358C579B}"/>
              </a:ext>
            </a:extLst>
          </p:cNvPr>
          <p:cNvSpPr txBox="1"/>
          <p:nvPr/>
        </p:nvSpPr>
        <p:spPr>
          <a:xfrm>
            <a:off x="0" y="6175963"/>
            <a:ext cx="7534653" cy="415498"/>
          </a:xfrm>
          <a:prstGeom prst="rect">
            <a:avLst/>
          </a:prstGeom>
          <a:noFill/>
        </p:spPr>
        <p:txBody>
          <a:bodyPr wrap="square">
            <a:spAutoFit/>
          </a:bodyPr>
          <a:lstStyle/>
          <a:p>
            <a:r>
              <a:rPr lang="en-IN" sz="1050" dirty="0"/>
              <a:t>Abbreviations: CHB, chronic hepatitis B; ETV, Entecavir; HBIG, hepatitis B immunoglobulin; HBsAg, hepatitis B surface antigen; MTCT, mother-to child transmission; TDF, tenofovir disoproxil fumarate; TAF, tenofovir alafenamide; ULN, upper limit of normal.</a:t>
            </a:r>
          </a:p>
        </p:txBody>
      </p:sp>
      <p:sp>
        <p:nvSpPr>
          <p:cNvPr id="9" name="TextBox 8">
            <a:extLst>
              <a:ext uri="{FF2B5EF4-FFF2-40B4-BE49-F238E27FC236}">
                <a16:creationId xmlns:a16="http://schemas.microsoft.com/office/drawing/2014/main" id="{B73CB9BB-DE31-1696-4CA0-8A87DB98AD60}"/>
              </a:ext>
            </a:extLst>
          </p:cNvPr>
          <p:cNvSpPr txBox="1"/>
          <p:nvPr/>
        </p:nvSpPr>
        <p:spPr>
          <a:xfrm>
            <a:off x="0" y="6668820"/>
            <a:ext cx="10020071" cy="200055"/>
          </a:xfrm>
          <a:prstGeom prst="rect">
            <a:avLst/>
          </a:prstGeom>
          <a:noFill/>
        </p:spPr>
        <p:txBody>
          <a:bodyPr wrap="square">
            <a:spAutoFit/>
          </a:bodyPr>
          <a:lstStyle/>
          <a:p>
            <a:r>
              <a:rPr lang="en-IN" sz="700" b="0" i="0" dirty="0">
                <a:solidFill>
                  <a:srgbClr val="222222"/>
                </a:solidFill>
                <a:effectLst/>
                <a:latin typeface="Arial" panose="020B0604020202020204" pitchFamily="34" charset="0"/>
              </a:rPr>
              <a:t>Ghany MG, Pan CQ, Lok AS, Feld JJ, Lim JK, Wang SH, Kim AY, Tang AS, Nguyen MH, Naggie S, Sulkowski MS. Hepatology. 2026 Apr 1;83(4):974-97.</a:t>
            </a:r>
            <a:endParaRPr lang="en-IN" sz="700" dirty="0"/>
          </a:p>
        </p:txBody>
      </p:sp>
    </p:spTree>
    <p:extLst>
      <p:ext uri="{BB962C8B-B14F-4D97-AF65-F5344CB8AC3E}">
        <p14:creationId xmlns:p14="http://schemas.microsoft.com/office/powerpoint/2010/main" val="3559213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A2540"/>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C74E196-FA9A-379C-EF84-D22EFFD5E8AE}"/>
              </a:ext>
            </a:extLst>
          </p:cNvPr>
          <p:cNvSpPr/>
          <p:nvPr/>
        </p:nvSpPr>
        <p:spPr>
          <a:xfrm>
            <a:off x="0" y="1280160"/>
            <a:ext cx="12192000" cy="55595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hape 0"/>
          <p:cNvSpPr/>
          <p:nvPr/>
        </p:nvSpPr>
        <p:spPr>
          <a:xfrm>
            <a:off x="0" y="0"/>
            <a:ext cx="12192000" cy="1280160"/>
          </a:xfrm>
          <a:prstGeom prst="rect">
            <a:avLst/>
          </a:prstGeom>
          <a:solidFill>
            <a:srgbClr val="002060"/>
          </a:solidFill>
          <a:ln w="12700">
            <a:solidFill>
              <a:srgbClr val="E29578"/>
            </a:solidFill>
            <a:prstDash val="solid"/>
          </a:ln>
        </p:spPr>
        <p:txBody>
          <a:bodyPr/>
          <a:lstStyle/>
          <a:p>
            <a:pPr algn="ctr"/>
            <a:endParaRPr lang="en-IN" sz="2400" dirty="0"/>
          </a:p>
        </p:txBody>
      </p:sp>
      <p:sp>
        <p:nvSpPr>
          <p:cNvPr id="3" name="Text 1"/>
          <p:cNvSpPr/>
          <p:nvPr/>
        </p:nvSpPr>
        <p:spPr>
          <a:xfrm>
            <a:off x="487680" y="219456"/>
            <a:ext cx="10972800" cy="829056"/>
          </a:xfrm>
          <a:prstGeom prst="rect">
            <a:avLst/>
          </a:prstGeom>
          <a:noFill/>
          <a:ln/>
        </p:spPr>
        <p:txBody>
          <a:bodyPr wrap="square" lIns="0" tIns="0" rIns="0" bIns="0" rtlCol="0" anchor="ctr"/>
          <a:lstStyle/>
          <a:p>
            <a:pPr algn="ctr" defTabSz="1219170"/>
            <a:r>
              <a:rPr lang="en-US" sz="4000" b="1" dirty="0">
                <a:solidFill>
                  <a:srgbClr val="FFFFFF"/>
                </a:solidFill>
                <a:latin typeface="Calibri" panose="020F0502020204030204"/>
              </a:rPr>
              <a:t>Emerging Pharmacotherapy in MASLD</a:t>
            </a:r>
            <a:endParaRPr lang="en-US" sz="4000" dirty="0">
              <a:solidFill>
                <a:prstClr val="black"/>
              </a:solidFill>
              <a:latin typeface="Calibri" panose="020F0502020204030204"/>
            </a:endParaRPr>
          </a:p>
        </p:txBody>
      </p:sp>
      <p:sp>
        <p:nvSpPr>
          <p:cNvPr id="4" name="Shape 2"/>
          <p:cNvSpPr/>
          <p:nvPr/>
        </p:nvSpPr>
        <p:spPr>
          <a:xfrm>
            <a:off x="304800" y="1438656"/>
            <a:ext cx="11582400" cy="950976"/>
          </a:xfrm>
          <a:prstGeom prst="roundRect">
            <a:avLst>
              <a:gd name="adj" fmla="val 6410"/>
            </a:avLst>
          </a:prstGeom>
          <a:solidFill>
            <a:schemeClr val="accent5">
              <a:lumMod val="20000"/>
              <a:lumOff val="80000"/>
            </a:schemeClr>
          </a:solidFill>
          <a:ln w="12700">
            <a:solidFill>
              <a:srgbClr val="F4A261"/>
            </a:solidFill>
            <a:prstDash val="solid"/>
          </a:ln>
        </p:spPr>
        <p:txBody>
          <a:bodyPr/>
          <a:lstStyle/>
          <a:p>
            <a:endParaRPr lang="en-IN" sz="2400" dirty="0"/>
          </a:p>
        </p:txBody>
      </p:sp>
      <p:sp>
        <p:nvSpPr>
          <p:cNvPr id="5" name="Text 3"/>
          <p:cNvSpPr/>
          <p:nvPr/>
        </p:nvSpPr>
        <p:spPr>
          <a:xfrm>
            <a:off x="487680" y="1499616"/>
            <a:ext cx="2804160" cy="341376"/>
          </a:xfrm>
          <a:prstGeom prst="rect">
            <a:avLst/>
          </a:prstGeom>
          <a:noFill/>
          <a:ln/>
        </p:spPr>
        <p:txBody>
          <a:bodyPr wrap="square" lIns="0" tIns="0" rIns="0" bIns="0" rtlCol="0" anchor="ctr"/>
          <a:lstStyle/>
          <a:p>
            <a:pPr defTabSz="1219170"/>
            <a:r>
              <a:rPr lang="en-US" sz="1600" b="1" dirty="0">
                <a:latin typeface="Calibri" panose="020F0502020204030204"/>
              </a:rPr>
              <a:t>Resmetirom (MGL-3196)</a:t>
            </a:r>
            <a:endParaRPr lang="en-US" sz="1600" dirty="0">
              <a:latin typeface="Calibri" panose="020F0502020204030204"/>
            </a:endParaRPr>
          </a:p>
        </p:txBody>
      </p:sp>
      <p:sp>
        <p:nvSpPr>
          <p:cNvPr id="6" name="Text 4"/>
          <p:cNvSpPr/>
          <p:nvPr/>
        </p:nvSpPr>
        <p:spPr>
          <a:xfrm>
            <a:off x="487680" y="1901952"/>
            <a:ext cx="2804160" cy="341376"/>
          </a:xfrm>
          <a:prstGeom prst="rect">
            <a:avLst/>
          </a:prstGeom>
          <a:noFill/>
          <a:ln/>
        </p:spPr>
        <p:txBody>
          <a:bodyPr wrap="square" lIns="0" tIns="0" rIns="0" bIns="0" rtlCol="0" anchor="ctr"/>
          <a:lstStyle/>
          <a:p>
            <a:pPr defTabSz="1219170"/>
            <a:r>
              <a:rPr lang="en-US" sz="1600" i="1" dirty="0">
                <a:latin typeface="Calibri" panose="020F0502020204030204"/>
              </a:rPr>
              <a:t>THR-β agonist</a:t>
            </a:r>
            <a:endParaRPr lang="en-US" sz="1600" dirty="0">
              <a:latin typeface="Calibri" panose="020F0502020204030204"/>
            </a:endParaRPr>
          </a:p>
        </p:txBody>
      </p:sp>
      <p:sp>
        <p:nvSpPr>
          <p:cNvPr id="7" name="Text 5"/>
          <p:cNvSpPr/>
          <p:nvPr/>
        </p:nvSpPr>
        <p:spPr>
          <a:xfrm>
            <a:off x="3413760" y="1560576"/>
            <a:ext cx="8290560" cy="755904"/>
          </a:xfrm>
          <a:prstGeom prst="rect">
            <a:avLst/>
          </a:prstGeom>
          <a:noFill/>
          <a:ln/>
        </p:spPr>
        <p:txBody>
          <a:bodyPr wrap="square" lIns="0" tIns="0" rIns="0" bIns="0" rtlCol="0" anchor="ctr"/>
          <a:lstStyle/>
          <a:p>
            <a:pPr defTabSz="1219170"/>
            <a:r>
              <a:rPr lang="en-US" sz="1600" dirty="0">
                <a:latin typeface="Calibri" panose="020F0502020204030204"/>
              </a:rPr>
              <a:t>MAESTRO-NASH: NASH resolution 26% vs 10% PBO; fibrosis improvement ≥1 stage 24% vs 14% (P&lt;0.001). FDA-approved March 2024 (Rezdiffra) — FIRST approved MASH therapy.</a:t>
            </a:r>
          </a:p>
        </p:txBody>
      </p:sp>
      <p:sp>
        <p:nvSpPr>
          <p:cNvPr id="8" name="Shape 6"/>
          <p:cNvSpPr/>
          <p:nvPr/>
        </p:nvSpPr>
        <p:spPr>
          <a:xfrm>
            <a:off x="304800" y="2487168"/>
            <a:ext cx="11582400" cy="950976"/>
          </a:xfrm>
          <a:prstGeom prst="roundRect">
            <a:avLst>
              <a:gd name="adj" fmla="val 6410"/>
            </a:avLst>
          </a:prstGeom>
          <a:solidFill>
            <a:schemeClr val="accent5">
              <a:lumMod val="40000"/>
              <a:lumOff val="60000"/>
            </a:schemeClr>
          </a:solidFill>
          <a:ln w="12700">
            <a:solidFill>
              <a:srgbClr val="83C5BE"/>
            </a:solidFill>
            <a:prstDash val="solid"/>
          </a:ln>
        </p:spPr>
        <p:txBody>
          <a:bodyPr/>
          <a:lstStyle/>
          <a:p>
            <a:endParaRPr lang="en-IN" sz="2400" dirty="0"/>
          </a:p>
        </p:txBody>
      </p:sp>
      <p:sp>
        <p:nvSpPr>
          <p:cNvPr id="9" name="Text 7"/>
          <p:cNvSpPr/>
          <p:nvPr/>
        </p:nvSpPr>
        <p:spPr>
          <a:xfrm>
            <a:off x="487680" y="2548128"/>
            <a:ext cx="2804160" cy="341376"/>
          </a:xfrm>
          <a:prstGeom prst="rect">
            <a:avLst/>
          </a:prstGeom>
          <a:noFill/>
          <a:ln/>
        </p:spPr>
        <p:txBody>
          <a:bodyPr wrap="square" lIns="0" tIns="0" rIns="0" bIns="0" rtlCol="0" anchor="ctr"/>
          <a:lstStyle/>
          <a:p>
            <a:pPr defTabSz="1219170"/>
            <a:r>
              <a:rPr lang="en-US" sz="1600" b="1" dirty="0">
                <a:latin typeface="Calibri" panose="020F0502020204030204"/>
              </a:rPr>
              <a:t>Semaglutide 2.4 mg</a:t>
            </a:r>
            <a:endParaRPr lang="en-US" sz="1600" dirty="0">
              <a:latin typeface="Calibri" panose="020F0502020204030204"/>
            </a:endParaRPr>
          </a:p>
        </p:txBody>
      </p:sp>
      <p:sp>
        <p:nvSpPr>
          <p:cNvPr id="10" name="Text 8"/>
          <p:cNvSpPr/>
          <p:nvPr/>
        </p:nvSpPr>
        <p:spPr>
          <a:xfrm>
            <a:off x="487680" y="2950464"/>
            <a:ext cx="2804160" cy="341376"/>
          </a:xfrm>
          <a:prstGeom prst="rect">
            <a:avLst/>
          </a:prstGeom>
          <a:noFill/>
          <a:ln/>
        </p:spPr>
        <p:txBody>
          <a:bodyPr wrap="square" lIns="0" tIns="0" rIns="0" bIns="0" rtlCol="0" anchor="ctr"/>
          <a:lstStyle/>
          <a:p>
            <a:pPr defTabSz="1219170"/>
            <a:r>
              <a:rPr lang="en-US" sz="1600" i="1" dirty="0">
                <a:latin typeface="Calibri" panose="020F0502020204030204"/>
              </a:rPr>
              <a:t>GLP-1 receptor agonist</a:t>
            </a:r>
            <a:endParaRPr lang="en-US" sz="1600" dirty="0">
              <a:latin typeface="Calibri" panose="020F0502020204030204"/>
            </a:endParaRPr>
          </a:p>
        </p:txBody>
      </p:sp>
      <p:sp>
        <p:nvSpPr>
          <p:cNvPr id="11" name="Text 9"/>
          <p:cNvSpPr/>
          <p:nvPr/>
        </p:nvSpPr>
        <p:spPr>
          <a:xfrm>
            <a:off x="3413760" y="2609088"/>
            <a:ext cx="8290560" cy="755904"/>
          </a:xfrm>
          <a:prstGeom prst="rect">
            <a:avLst/>
          </a:prstGeom>
          <a:noFill/>
          <a:ln/>
        </p:spPr>
        <p:txBody>
          <a:bodyPr wrap="square" lIns="0" tIns="0" rIns="0" bIns="0" rtlCol="0" anchor="ctr"/>
          <a:lstStyle/>
          <a:p>
            <a:pPr defTabSz="1219170"/>
            <a:r>
              <a:rPr lang="en-US" sz="1600" dirty="0">
                <a:latin typeface="Calibri" panose="020F0502020204030204"/>
              </a:rPr>
              <a:t>ESSENCE trial (Phase 3): NASH resolution 62.9% vs 34.3% PBO; fibrosis ≥1 stage regression 36.5% vs 22.4%. Concurrent weight loss.</a:t>
            </a:r>
          </a:p>
        </p:txBody>
      </p:sp>
      <p:sp>
        <p:nvSpPr>
          <p:cNvPr id="12" name="Shape 10"/>
          <p:cNvSpPr/>
          <p:nvPr/>
        </p:nvSpPr>
        <p:spPr>
          <a:xfrm>
            <a:off x="304800" y="3535680"/>
            <a:ext cx="11582400" cy="950976"/>
          </a:xfrm>
          <a:prstGeom prst="roundRect">
            <a:avLst>
              <a:gd name="adj" fmla="val 6410"/>
            </a:avLst>
          </a:prstGeom>
          <a:solidFill>
            <a:schemeClr val="accent5">
              <a:lumMod val="60000"/>
              <a:lumOff val="40000"/>
            </a:schemeClr>
          </a:solidFill>
          <a:ln w="12700">
            <a:solidFill>
              <a:srgbClr val="006D77"/>
            </a:solidFill>
            <a:prstDash val="solid"/>
          </a:ln>
        </p:spPr>
        <p:txBody>
          <a:bodyPr/>
          <a:lstStyle/>
          <a:p>
            <a:endParaRPr lang="en-IN" sz="2400" dirty="0"/>
          </a:p>
        </p:txBody>
      </p:sp>
      <p:sp>
        <p:nvSpPr>
          <p:cNvPr id="13" name="Text 11"/>
          <p:cNvSpPr/>
          <p:nvPr/>
        </p:nvSpPr>
        <p:spPr>
          <a:xfrm>
            <a:off x="487680" y="3596640"/>
            <a:ext cx="2804160" cy="341376"/>
          </a:xfrm>
          <a:prstGeom prst="rect">
            <a:avLst/>
          </a:prstGeom>
          <a:noFill/>
          <a:ln/>
        </p:spPr>
        <p:txBody>
          <a:bodyPr wrap="square" lIns="0" tIns="0" rIns="0" bIns="0" rtlCol="0" anchor="ctr"/>
          <a:lstStyle/>
          <a:p>
            <a:pPr defTabSz="1219170"/>
            <a:r>
              <a:rPr lang="en-US" sz="1600" b="1" dirty="0">
                <a:latin typeface="Calibri" panose="020F0502020204030204"/>
              </a:rPr>
              <a:t>Lanifibranor</a:t>
            </a:r>
            <a:endParaRPr lang="en-US" sz="1600" dirty="0">
              <a:latin typeface="Calibri" panose="020F0502020204030204"/>
            </a:endParaRPr>
          </a:p>
        </p:txBody>
      </p:sp>
      <p:sp>
        <p:nvSpPr>
          <p:cNvPr id="14" name="Text 12"/>
          <p:cNvSpPr/>
          <p:nvPr/>
        </p:nvSpPr>
        <p:spPr>
          <a:xfrm>
            <a:off x="487680" y="3998976"/>
            <a:ext cx="2804160" cy="341376"/>
          </a:xfrm>
          <a:prstGeom prst="rect">
            <a:avLst/>
          </a:prstGeom>
          <a:noFill/>
          <a:ln/>
        </p:spPr>
        <p:txBody>
          <a:bodyPr wrap="square" lIns="0" tIns="0" rIns="0" bIns="0" rtlCol="0" anchor="ctr"/>
          <a:lstStyle/>
          <a:p>
            <a:pPr defTabSz="1219170"/>
            <a:r>
              <a:rPr lang="en-US" sz="1600" i="1" dirty="0">
                <a:latin typeface="Calibri" panose="020F0502020204030204"/>
              </a:rPr>
              <a:t>Pan-PPAR agonist (α/δ/γ)</a:t>
            </a:r>
            <a:endParaRPr lang="en-US" sz="1600" dirty="0">
              <a:latin typeface="Calibri" panose="020F0502020204030204"/>
            </a:endParaRPr>
          </a:p>
        </p:txBody>
      </p:sp>
      <p:sp>
        <p:nvSpPr>
          <p:cNvPr id="15" name="Text 13"/>
          <p:cNvSpPr/>
          <p:nvPr/>
        </p:nvSpPr>
        <p:spPr>
          <a:xfrm>
            <a:off x="3413760" y="3657600"/>
            <a:ext cx="8290560" cy="755904"/>
          </a:xfrm>
          <a:prstGeom prst="rect">
            <a:avLst/>
          </a:prstGeom>
          <a:noFill/>
          <a:ln/>
        </p:spPr>
        <p:txBody>
          <a:bodyPr wrap="square" lIns="0" tIns="0" rIns="0" bIns="0" rtlCol="0" anchor="ctr"/>
          <a:lstStyle/>
          <a:p>
            <a:pPr defTabSz="1219170"/>
            <a:r>
              <a:rPr lang="en-US" sz="1600" dirty="0">
                <a:latin typeface="Calibri" panose="020F0502020204030204"/>
              </a:rPr>
              <a:t>NATIVE trial: 49% NASH resolution + fibrosis improvement vs 22% PBO; HDL +38%, TG −31%. Phase 3 NATIVELAB ongoing.</a:t>
            </a:r>
          </a:p>
        </p:txBody>
      </p:sp>
      <p:sp>
        <p:nvSpPr>
          <p:cNvPr id="16" name="Shape 14"/>
          <p:cNvSpPr/>
          <p:nvPr/>
        </p:nvSpPr>
        <p:spPr>
          <a:xfrm>
            <a:off x="304800" y="4584192"/>
            <a:ext cx="11582400" cy="950976"/>
          </a:xfrm>
          <a:prstGeom prst="roundRect">
            <a:avLst>
              <a:gd name="adj" fmla="val 6410"/>
            </a:avLst>
          </a:prstGeom>
          <a:solidFill>
            <a:srgbClr val="00B0F0"/>
          </a:solidFill>
          <a:ln w="12700">
            <a:solidFill>
              <a:srgbClr val="E29578"/>
            </a:solidFill>
            <a:prstDash val="solid"/>
          </a:ln>
        </p:spPr>
        <p:txBody>
          <a:bodyPr/>
          <a:lstStyle/>
          <a:p>
            <a:endParaRPr lang="en-IN" sz="2400" dirty="0">
              <a:solidFill>
                <a:schemeClr val="bg1"/>
              </a:solidFill>
            </a:endParaRPr>
          </a:p>
        </p:txBody>
      </p:sp>
      <p:sp>
        <p:nvSpPr>
          <p:cNvPr id="17" name="Text 15"/>
          <p:cNvSpPr/>
          <p:nvPr/>
        </p:nvSpPr>
        <p:spPr>
          <a:xfrm>
            <a:off x="487680" y="4645152"/>
            <a:ext cx="2804160" cy="341376"/>
          </a:xfrm>
          <a:prstGeom prst="rect">
            <a:avLst/>
          </a:prstGeom>
          <a:noFill/>
          <a:ln/>
        </p:spPr>
        <p:txBody>
          <a:bodyPr wrap="square" lIns="0" tIns="0" rIns="0" bIns="0" rtlCol="0" anchor="ctr"/>
          <a:lstStyle/>
          <a:p>
            <a:pPr defTabSz="1219170"/>
            <a:r>
              <a:rPr lang="en-US" sz="1600" b="1" dirty="0">
                <a:solidFill>
                  <a:schemeClr val="bg1"/>
                </a:solidFill>
                <a:latin typeface="Calibri" panose="020F0502020204030204"/>
              </a:rPr>
              <a:t>Efruxifermin</a:t>
            </a:r>
            <a:endParaRPr lang="en-US" sz="1600" dirty="0">
              <a:solidFill>
                <a:schemeClr val="bg1"/>
              </a:solidFill>
              <a:latin typeface="Calibri" panose="020F0502020204030204"/>
            </a:endParaRPr>
          </a:p>
        </p:txBody>
      </p:sp>
      <p:sp>
        <p:nvSpPr>
          <p:cNvPr id="18" name="Text 16"/>
          <p:cNvSpPr/>
          <p:nvPr/>
        </p:nvSpPr>
        <p:spPr>
          <a:xfrm>
            <a:off x="487680" y="5047488"/>
            <a:ext cx="2804160" cy="341376"/>
          </a:xfrm>
          <a:prstGeom prst="rect">
            <a:avLst/>
          </a:prstGeom>
          <a:noFill/>
          <a:ln/>
        </p:spPr>
        <p:txBody>
          <a:bodyPr wrap="square" lIns="0" tIns="0" rIns="0" bIns="0" rtlCol="0" anchor="ctr"/>
          <a:lstStyle/>
          <a:p>
            <a:pPr defTabSz="1219170"/>
            <a:r>
              <a:rPr lang="en-US" sz="1600" i="1" dirty="0">
                <a:solidFill>
                  <a:schemeClr val="bg1"/>
                </a:solidFill>
                <a:latin typeface="Calibri" panose="020F0502020204030204"/>
              </a:rPr>
              <a:t>FGF21 analogue</a:t>
            </a:r>
            <a:endParaRPr lang="en-US" sz="1600" dirty="0">
              <a:solidFill>
                <a:schemeClr val="bg1"/>
              </a:solidFill>
              <a:latin typeface="Calibri" panose="020F0502020204030204"/>
            </a:endParaRPr>
          </a:p>
        </p:txBody>
      </p:sp>
      <p:sp>
        <p:nvSpPr>
          <p:cNvPr id="19" name="Text 17"/>
          <p:cNvSpPr/>
          <p:nvPr/>
        </p:nvSpPr>
        <p:spPr>
          <a:xfrm>
            <a:off x="3413760" y="4706112"/>
            <a:ext cx="8290560" cy="755904"/>
          </a:xfrm>
          <a:prstGeom prst="rect">
            <a:avLst/>
          </a:prstGeom>
          <a:noFill/>
          <a:ln/>
        </p:spPr>
        <p:txBody>
          <a:bodyPr wrap="square" lIns="0" tIns="0" rIns="0" bIns="0" rtlCol="0" anchor="ctr"/>
          <a:lstStyle/>
          <a:p>
            <a:pPr defTabSz="1219170"/>
            <a:r>
              <a:rPr lang="en-US" sz="1600" dirty="0">
                <a:solidFill>
                  <a:schemeClr val="bg1"/>
                </a:solidFill>
                <a:latin typeface="Calibri" panose="020F0502020204030204"/>
              </a:rPr>
              <a:t>HARMONY trial: 41% fibrosis regression (F2/F3) at 24w vs 20% PBO; safe in decompensated cirrhosis cohort. AST/ALT normalized in 68%.</a:t>
            </a:r>
          </a:p>
        </p:txBody>
      </p:sp>
      <p:sp>
        <p:nvSpPr>
          <p:cNvPr id="20" name="Shape 18"/>
          <p:cNvSpPr/>
          <p:nvPr/>
        </p:nvSpPr>
        <p:spPr>
          <a:xfrm>
            <a:off x="304800" y="5632704"/>
            <a:ext cx="11582400" cy="950976"/>
          </a:xfrm>
          <a:prstGeom prst="roundRect">
            <a:avLst>
              <a:gd name="adj" fmla="val 6410"/>
            </a:avLst>
          </a:prstGeom>
          <a:solidFill>
            <a:schemeClr val="accent5">
              <a:lumMod val="75000"/>
            </a:schemeClr>
          </a:solidFill>
          <a:ln w="12700">
            <a:solidFill>
              <a:srgbClr val="83C5BE"/>
            </a:solidFill>
            <a:prstDash val="solid"/>
          </a:ln>
        </p:spPr>
        <p:txBody>
          <a:bodyPr/>
          <a:lstStyle/>
          <a:p>
            <a:endParaRPr lang="en-IN" sz="2400" dirty="0">
              <a:solidFill>
                <a:schemeClr val="bg1"/>
              </a:solidFill>
            </a:endParaRPr>
          </a:p>
        </p:txBody>
      </p:sp>
      <p:sp>
        <p:nvSpPr>
          <p:cNvPr id="21" name="Text 19"/>
          <p:cNvSpPr/>
          <p:nvPr/>
        </p:nvSpPr>
        <p:spPr>
          <a:xfrm>
            <a:off x="487680" y="5693664"/>
            <a:ext cx="2804160" cy="341376"/>
          </a:xfrm>
          <a:prstGeom prst="rect">
            <a:avLst/>
          </a:prstGeom>
          <a:noFill/>
          <a:ln/>
        </p:spPr>
        <p:txBody>
          <a:bodyPr wrap="square" lIns="0" tIns="0" rIns="0" bIns="0" rtlCol="0" anchor="ctr"/>
          <a:lstStyle/>
          <a:p>
            <a:pPr defTabSz="1219170"/>
            <a:r>
              <a:rPr lang="en-US" sz="1600" b="1" dirty="0">
                <a:solidFill>
                  <a:schemeClr val="bg1"/>
                </a:solidFill>
                <a:latin typeface="Calibri" panose="020F0502020204030204"/>
              </a:rPr>
              <a:t>Obeticholic Acid</a:t>
            </a:r>
            <a:endParaRPr lang="en-US" sz="1600" dirty="0">
              <a:solidFill>
                <a:schemeClr val="bg1"/>
              </a:solidFill>
              <a:latin typeface="Calibri" panose="020F0502020204030204"/>
            </a:endParaRPr>
          </a:p>
        </p:txBody>
      </p:sp>
      <p:sp>
        <p:nvSpPr>
          <p:cNvPr id="22" name="Text 20"/>
          <p:cNvSpPr/>
          <p:nvPr/>
        </p:nvSpPr>
        <p:spPr>
          <a:xfrm>
            <a:off x="487680" y="6096000"/>
            <a:ext cx="2804160" cy="341376"/>
          </a:xfrm>
          <a:prstGeom prst="rect">
            <a:avLst/>
          </a:prstGeom>
          <a:noFill/>
          <a:ln/>
        </p:spPr>
        <p:txBody>
          <a:bodyPr wrap="square" lIns="0" tIns="0" rIns="0" bIns="0" rtlCol="0" anchor="ctr"/>
          <a:lstStyle/>
          <a:p>
            <a:pPr defTabSz="1219170"/>
            <a:r>
              <a:rPr lang="en-US" sz="1600" i="1" dirty="0">
                <a:solidFill>
                  <a:schemeClr val="bg1"/>
                </a:solidFill>
                <a:latin typeface="Calibri" panose="020F0502020204030204"/>
              </a:rPr>
              <a:t>FXR agonist</a:t>
            </a:r>
            <a:endParaRPr lang="en-US" sz="1600" dirty="0">
              <a:solidFill>
                <a:schemeClr val="bg1"/>
              </a:solidFill>
              <a:latin typeface="Calibri" panose="020F0502020204030204"/>
            </a:endParaRPr>
          </a:p>
        </p:txBody>
      </p:sp>
      <p:sp>
        <p:nvSpPr>
          <p:cNvPr id="23" name="Text 21"/>
          <p:cNvSpPr/>
          <p:nvPr/>
        </p:nvSpPr>
        <p:spPr>
          <a:xfrm>
            <a:off x="3413760" y="5754624"/>
            <a:ext cx="8290560" cy="755904"/>
          </a:xfrm>
          <a:prstGeom prst="rect">
            <a:avLst/>
          </a:prstGeom>
          <a:noFill/>
          <a:ln/>
        </p:spPr>
        <p:txBody>
          <a:bodyPr wrap="square" lIns="0" tIns="0" rIns="0" bIns="0" rtlCol="0" anchor="ctr"/>
          <a:lstStyle/>
          <a:p>
            <a:pPr defTabSz="1219170"/>
            <a:r>
              <a:rPr lang="en-US" sz="1600" dirty="0">
                <a:solidFill>
                  <a:schemeClr val="bg1"/>
                </a:solidFill>
                <a:latin typeface="Calibri" panose="020F0502020204030204"/>
              </a:rPr>
              <a:t>REGENERATE (48-month): fibrosis improvement 23% (25mg) vs 12% PBO. Pruritus limits adherence (51%). Awaits full FDA approval for cirrhosis indication.</a:t>
            </a:r>
          </a:p>
        </p:txBody>
      </p:sp>
      <p:sp>
        <p:nvSpPr>
          <p:cNvPr id="24" name="Text 22"/>
          <p:cNvSpPr/>
          <p:nvPr/>
        </p:nvSpPr>
        <p:spPr>
          <a:xfrm>
            <a:off x="121920" y="6571488"/>
            <a:ext cx="11582400" cy="268224"/>
          </a:xfrm>
          <a:prstGeom prst="rect">
            <a:avLst/>
          </a:prstGeom>
          <a:noFill/>
          <a:ln/>
        </p:spPr>
        <p:txBody>
          <a:bodyPr wrap="square" lIns="0" tIns="0" rIns="0" bIns="0" rtlCol="0" anchor="ctr"/>
          <a:lstStyle/>
          <a:p>
            <a:pPr defTabSz="1219170"/>
            <a:r>
              <a:rPr lang="en-US" sz="1050" dirty="0">
                <a:solidFill>
                  <a:schemeClr val="bg1"/>
                </a:solidFill>
                <a:latin typeface="Calibri" panose="020F0502020204030204"/>
              </a:rPr>
              <a:t>Harrison SA. NEJM 2024; Newsome PN. NEJM 2024; Francque SM. NEJM 2021; Loomba R. Lancet 2023; Younossi ZM. Lancet 2023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263</TotalTime>
  <Words>3317</Words>
  <Application>Microsoft Office PowerPoint</Application>
  <PresentationFormat>Widescreen</PresentationFormat>
  <Paragraphs>219</Paragraphs>
  <Slides>24</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Aptos</vt:lpstr>
      <vt:lpstr>Aptos Display</vt:lpstr>
      <vt:lpstr>Arial</vt:lpstr>
      <vt:lpstr>Calibri</vt:lpstr>
      <vt:lpstr>Gill Sans MT</vt:lpstr>
      <vt:lpstr>Office Theme</vt:lpstr>
      <vt:lpstr>1_Office Theme</vt:lpstr>
      <vt:lpstr>Parcel</vt:lpstr>
      <vt:lpstr>Recent advances in Pharma, Diagnosis and Endoscopy in Gastroenterology</vt:lpstr>
      <vt:lpstr>Introduction</vt:lpstr>
      <vt:lpstr>Clinical need for Advancements</vt:lpstr>
      <vt:lpstr>Overview of Recent Advances</vt:lpstr>
      <vt:lpstr>Recent Advances of Pharmacotherapy</vt:lpstr>
      <vt:lpstr>PowerPoint Presentation</vt:lpstr>
      <vt:lpstr>Advances in Hepatitis and Liver Disease</vt:lpstr>
      <vt:lpstr>Management Algorithm for Hepatitis B in Pregnancy</vt:lpstr>
      <vt:lpstr>PowerPoint Presentation</vt:lpstr>
      <vt:lpstr>Future Trend in Pharmacotherapy</vt:lpstr>
      <vt:lpstr>Advanced Endoscopic Imaging</vt:lpstr>
      <vt:lpstr>Capsule Endoscopy</vt:lpstr>
      <vt:lpstr>Biomarkers for Diagnosis</vt:lpstr>
      <vt:lpstr>PowerPoint Presentation</vt:lpstr>
      <vt:lpstr>Role of AI</vt:lpstr>
      <vt:lpstr>AI-Assisted Endoscopy :</vt:lpstr>
      <vt:lpstr>Advances in Therapeutic Endoscopy</vt:lpstr>
      <vt:lpstr>Endoscopic Resection Techniques: EMR &amp; ESD</vt:lpstr>
      <vt:lpstr>Peroral Endoscopic Myotomy (POEM)</vt:lpstr>
      <vt:lpstr>PowerPoint Presentation</vt:lpstr>
      <vt:lpstr>Endoscopic Ultrasound (EUS)</vt:lpstr>
      <vt:lpstr>PowerPoint Presentation</vt:lpstr>
      <vt:lpstr>Key Take 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Saha,Dr Debam</dc:creator>
  <cp:lastModifiedBy>Saha,Dr Debam</cp:lastModifiedBy>
  <cp:revision>8</cp:revision>
  <dcterms:created xsi:type="dcterms:W3CDTF">2026-06-17T03:21:48Z</dcterms:created>
  <dcterms:modified xsi:type="dcterms:W3CDTF">2026-06-17T07:47:51Z</dcterms:modified>
</cp:coreProperties>
</file>